
<file path=[Content_Types].xml><?xml version="1.0" encoding="utf-8"?>
<Types xmlns="http://schemas.openxmlformats.org/package/2006/content-types">
  <Default Extension="avi" ContentType="video/x-msvideo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63"/>
  </p:notesMasterIdLst>
  <p:sldIdLst>
    <p:sldId id="872" r:id="rId5"/>
    <p:sldId id="1060" r:id="rId6"/>
    <p:sldId id="1061" r:id="rId7"/>
    <p:sldId id="755" r:id="rId8"/>
    <p:sldId id="1049" r:id="rId9"/>
    <p:sldId id="871" r:id="rId10"/>
    <p:sldId id="350" r:id="rId11"/>
    <p:sldId id="714" r:id="rId12"/>
    <p:sldId id="750" r:id="rId13"/>
    <p:sldId id="1050" r:id="rId14"/>
    <p:sldId id="258" r:id="rId15"/>
    <p:sldId id="1077" r:id="rId16"/>
    <p:sldId id="1078" r:id="rId17"/>
    <p:sldId id="1079" r:id="rId18"/>
    <p:sldId id="1080" r:id="rId19"/>
    <p:sldId id="1081" r:id="rId20"/>
    <p:sldId id="271" r:id="rId21"/>
    <p:sldId id="902" r:id="rId22"/>
    <p:sldId id="927" r:id="rId23"/>
    <p:sldId id="873" r:id="rId24"/>
    <p:sldId id="926" r:id="rId25"/>
    <p:sldId id="860" r:id="rId26"/>
    <p:sldId id="861" r:id="rId27"/>
    <p:sldId id="862" r:id="rId28"/>
    <p:sldId id="863" r:id="rId29"/>
    <p:sldId id="1068" r:id="rId30"/>
    <p:sldId id="1062" r:id="rId31"/>
    <p:sldId id="908" r:id="rId32"/>
    <p:sldId id="1082" r:id="rId33"/>
    <p:sldId id="896" r:id="rId34"/>
    <p:sldId id="328" r:id="rId35"/>
    <p:sldId id="742" r:id="rId36"/>
    <p:sldId id="913" r:id="rId37"/>
    <p:sldId id="273" r:id="rId38"/>
    <p:sldId id="275" r:id="rId39"/>
    <p:sldId id="274" r:id="rId40"/>
    <p:sldId id="276" r:id="rId41"/>
    <p:sldId id="1067" r:id="rId42"/>
    <p:sldId id="928" r:id="rId43"/>
    <p:sldId id="929" r:id="rId44"/>
    <p:sldId id="1053" r:id="rId45"/>
    <p:sldId id="295" r:id="rId46"/>
    <p:sldId id="322" r:id="rId47"/>
    <p:sldId id="915" r:id="rId48"/>
    <p:sldId id="932" r:id="rId49"/>
    <p:sldId id="1064" r:id="rId50"/>
    <p:sldId id="1058" r:id="rId51"/>
    <p:sldId id="1057" r:id="rId52"/>
    <p:sldId id="1065" r:id="rId53"/>
    <p:sldId id="943" r:id="rId54"/>
    <p:sldId id="950" r:id="rId55"/>
    <p:sldId id="921" r:id="rId56"/>
    <p:sldId id="1066" r:id="rId57"/>
    <p:sldId id="736" r:id="rId58"/>
    <p:sldId id="739" r:id="rId59"/>
    <p:sldId id="740" r:id="rId60"/>
    <p:sldId id="936" r:id="rId61"/>
    <p:sldId id="1074" r:id="rId62"/>
  </p:sldIdLst>
  <p:sldSz cx="12192000" cy="6858000"/>
  <p:notesSz cx="6858000" cy="9144000"/>
  <p:defaultTextStyle>
    <a:defPPr>
      <a:defRPr lang="de-DE"/>
    </a:defPPr>
    <a:lvl1pPr marL="0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63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380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070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760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478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138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800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463" algn="l" defTabSz="91338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38A3F802-92D7-4E82-A4C1-AD0616914F3B}">
          <p14:sldIdLst>
            <p14:sldId id="872"/>
          </p14:sldIdLst>
        </p14:section>
        <p14:section name="Begrüßung" id="{30712356-9302-49B1-859E-7EE2C1442A34}">
          <p14:sldIdLst>
            <p14:sldId id="1060"/>
            <p14:sldId id="1061"/>
            <p14:sldId id="755"/>
            <p14:sldId id="1049"/>
          </p14:sldIdLst>
        </p14:section>
        <p14:section name="Wer ist auf digitale Barrierefreiheit angewiesen" id="{473C83F3-79FF-483B-AD4B-FE00B6C2D8E3}">
          <p14:sldIdLst>
            <p14:sldId id="871"/>
            <p14:sldId id="350"/>
            <p14:sldId id="714"/>
            <p14:sldId id="750"/>
            <p14:sldId id="1050"/>
            <p14:sldId id="258"/>
            <p14:sldId id="1077"/>
            <p14:sldId id="1078"/>
            <p14:sldId id="1079"/>
            <p14:sldId id="1080"/>
            <p14:sldId id="1081"/>
            <p14:sldId id="271"/>
            <p14:sldId id="902"/>
          </p14:sldIdLst>
        </p14:section>
        <p14:section name="Was ist digitale Barrierefreiheit" id="{D846ACCC-173D-4782-A0EF-4202DB9B7E7E}">
          <p14:sldIdLst>
            <p14:sldId id="927"/>
            <p14:sldId id="873"/>
            <p14:sldId id="926"/>
            <p14:sldId id="860"/>
            <p14:sldId id="861"/>
            <p14:sldId id="862"/>
            <p14:sldId id="863"/>
            <p14:sldId id="1068"/>
          </p14:sldIdLst>
        </p14:section>
        <p14:section name="Online Redakteure" id="{9001F805-91BD-43F4-97DE-DB817B011F47}">
          <p14:sldIdLst>
            <p14:sldId id="1062"/>
            <p14:sldId id="908"/>
            <p14:sldId id="1082"/>
            <p14:sldId id="896"/>
            <p14:sldId id="328"/>
            <p14:sldId id="742"/>
            <p14:sldId id="913"/>
            <p14:sldId id="273"/>
            <p14:sldId id="275"/>
            <p14:sldId id="274"/>
            <p14:sldId id="276"/>
            <p14:sldId id="1067"/>
            <p14:sldId id="928"/>
            <p14:sldId id="929"/>
            <p14:sldId id="1053"/>
            <p14:sldId id="295"/>
            <p14:sldId id="322"/>
            <p14:sldId id="915"/>
          </p14:sldIdLst>
        </p14:section>
        <p14:section name="Wie wird digitale Barrierefreiheit festgestellt" id="{9AC7320C-48EB-4755-BBAB-057ED33F74DE}">
          <p14:sldIdLst>
            <p14:sldId id="932"/>
            <p14:sldId id="1064"/>
            <p14:sldId id="1058"/>
            <p14:sldId id="1057"/>
            <p14:sldId id="1065"/>
            <p14:sldId id="943"/>
            <p14:sldId id="950"/>
            <p14:sldId id="921"/>
            <p14:sldId id="1066"/>
            <p14:sldId id="736"/>
            <p14:sldId id="739"/>
            <p14:sldId id="740"/>
            <p14:sldId id="936"/>
            <p14:sldId id="10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7769"/>
    <a:srgbClr val="EDF1F5"/>
    <a:srgbClr val="00423F"/>
    <a:srgbClr val="00847E"/>
    <a:srgbClr val="EE0000"/>
    <a:srgbClr val="00837D"/>
    <a:srgbClr val="6D771F"/>
    <a:srgbClr val="496E24"/>
    <a:srgbClr val="D07C00"/>
    <a:srgbClr val="0E78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0952" autoAdjust="0"/>
  </p:normalViewPr>
  <p:slideViewPr>
    <p:cSldViewPr snapToGrid="0">
      <p:cViewPr varScale="1">
        <p:scale>
          <a:sx n="100" d="100"/>
          <a:sy n="100" d="100"/>
        </p:scale>
        <p:origin x="900" y="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104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-17586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41DFE8-33B5-492B-9FE9-69247E4012CC}" type="datetimeFigureOut">
              <a:rPr lang="de-DE" smtClean="0"/>
              <a:t>23.03.2022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36974C-4A78-494B-9A83-A9086064410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16953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6974C-4A78-494B-9A83-A9086064410F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39288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Barrieren und Hürden</a:t>
            </a:r>
          </a:p>
          <a:p>
            <a:pPr lvl="1"/>
            <a:r>
              <a:rPr lang="de-DE" b="1" dirty="0"/>
              <a:t>Hürde</a:t>
            </a:r>
            <a:r>
              <a:rPr lang="de-DE" dirty="0"/>
              <a:t>: Umweg, Aufwändig, dauert</a:t>
            </a:r>
          </a:p>
          <a:p>
            <a:pPr lvl="1"/>
            <a:r>
              <a:rPr lang="de-DE" b="1" dirty="0"/>
              <a:t>Barriere</a:t>
            </a:r>
            <a:r>
              <a:rPr lang="de-DE" dirty="0"/>
              <a:t>: Unüberwindliche Hürde</a:t>
            </a:r>
          </a:p>
          <a:p>
            <a:pPr lvl="4"/>
            <a:r>
              <a:rPr lang="de-DE" kern="0" dirty="0"/>
              <a:t>Digitale Barrieren sind meist unsichtbar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4A767-4873-4A93-822C-4FB40B15E143}" type="slidenum">
              <a:rPr lang="de-DE" smtClean="0"/>
              <a:pPr>
                <a:defRPr/>
              </a:pPr>
              <a:t>7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8520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670175" y="509588"/>
            <a:ext cx="4532313" cy="254952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e-DE" b="1" dirty="0"/>
              <a:t>Zugänglichkeit und Benutzbarkeit für alle Menschen</a:t>
            </a:r>
            <a:br>
              <a:rPr lang="de-DE" b="1" dirty="0"/>
            </a:br>
            <a:endParaRPr lang="de-DE" b="1" dirty="0"/>
          </a:p>
          <a:p>
            <a:r>
              <a:rPr lang="de-DE" dirty="0"/>
              <a:t>Erleichterte Benutzung</a:t>
            </a:r>
          </a:p>
          <a:p>
            <a:r>
              <a:rPr lang="de-DE" dirty="0"/>
              <a:t>Ermöglicht selbstbestimmte Teilnahme (Inklusion)</a:t>
            </a:r>
          </a:p>
          <a:p>
            <a:r>
              <a:rPr lang="de-DE" dirty="0"/>
              <a:t>Erhöhte Selbstständigkeit</a:t>
            </a:r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64A767-4873-4A93-822C-4FB40B15E143}" type="slidenum">
              <a:rPr lang="de-DE" smtClean="0">
                <a:solidFill>
                  <a:srgbClr val="000000"/>
                </a:solidFill>
              </a:rPr>
              <a:pPr>
                <a:defRPr/>
              </a:pPr>
              <a:t>8</a:t>
            </a:fld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pPr>
              <a:defRPr/>
            </a:pP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5923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6974C-4A78-494B-9A83-A9086064410F}" type="slidenum">
              <a:rPr lang="de-DE" smtClean="0"/>
              <a:t>26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3415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6974C-4A78-494B-9A83-A9086064410F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32858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836974C-4A78-494B-9A83-A9086064410F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37817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https://www.w3.org/TR/WCAG21/#text-alternatives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6C148-04DF-4EF7-9FEB-F09B93F55F40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8086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fik 16" title="Logo Pfennigparade">
            <a:extLst>
              <a:ext uri="{FF2B5EF4-FFF2-40B4-BE49-F238E27FC236}">
                <a16:creationId xmlns:a16="http://schemas.microsoft.com/office/drawing/2014/main" id="{C56EE4E5-8A95-45D7-AB8F-E538ABF4399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61" y="29607"/>
            <a:ext cx="3301999" cy="1053743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355A3745-16BB-4644-ADF0-D36538E2D81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47725" y="2520949"/>
            <a:ext cx="9144000" cy="1655763"/>
          </a:xfrm>
          <a:solidFill>
            <a:schemeClr val="bg1"/>
          </a:solidFill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de-DE" dirty="0"/>
              <a:t>Max. 2 Zeilen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0DDFFCB9-CAD7-4A58-A9C5-189581E2547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47725" y="4405313"/>
            <a:ext cx="9144000" cy="1655763"/>
          </a:xfrm>
          <a:solidFill>
            <a:schemeClr val="bg1"/>
          </a:solidFill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6663" indent="0" algn="ctr">
              <a:buNone/>
              <a:defRPr sz="2000"/>
            </a:lvl2pPr>
            <a:lvl3pPr marL="913380" indent="0" algn="ctr">
              <a:buNone/>
              <a:defRPr sz="1900"/>
            </a:lvl3pPr>
            <a:lvl4pPr marL="1370070" indent="0" algn="ctr">
              <a:buNone/>
              <a:defRPr sz="1600"/>
            </a:lvl4pPr>
            <a:lvl5pPr marL="1826760" indent="0" algn="ctr">
              <a:buNone/>
              <a:defRPr sz="1600"/>
            </a:lvl5pPr>
            <a:lvl6pPr marL="2283478" indent="0" algn="ctr">
              <a:buNone/>
              <a:defRPr sz="1600"/>
            </a:lvl6pPr>
            <a:lvl7pPr marL="2740138" indent="0" algn="ctr">
              <a:buNone/>
              <a:defRPr sz="1600"/>
            </a:lvl7pPr>
            <a:lvl8pPr marL="3196800" indent="0" algn="ctr">
              <a:buNone/>
              <a:defRPr sz="1600"/>
            </a:lvl8pPr>
            <a:lvl9pPr marL="3653463" indent="0" algn="ctr">
              <a:buNone/>
              <a:defRPr sz="1600"/>
            </a:lvl9pPr>
          </a:lstStyle>
          <a:p>
            <a:r>
              <a:rPr lang="de-DE" dirty="0"/>
              <a:t>Max. 3 Zeilen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3022099-6A1B-471F-A4D4-6450E7E37B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9309"/>
            <a:ext cx="12192000" cy="1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94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9023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C0DBC1-B5D2-457C-8F85-84755FA6A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F0A495E-82A1-430D-B910-D085A4AB8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71463" indent="-271463">
              <a:buClr>
                <a:srgbClr val="1F7769"/>
              </a:buClr>
              <a:buSzPct val="100000"/>
              <a:buFont typeface="FiraGO" panose="020B0503050000020004" pitchFamily="34" charset="0"/>
              <a:buChar char="⦁"/>
              <a:defRPr/>
            </a:lvl1pPr>
            <a:lvl2pPr marL="444500" indent="-173038">
              <a:buFont typeface="Wingdings" panose="05000000000000000000" pitchFamily="2" charset="2"/>
              <a:buChar char="§"/>
              <a:tabLst>
                <a:tab pos="444500" algn="l"/>
              </a:tabLst>
              <a:defRPr/>
            </a:lvl2pPr>
            <a:lvl3pPr marL="625475" indent="-180975">
              <a:buFont typeface="Symbol" panose="05050102010706020507" pitchFamily="18" charset="2"/>
              <a:buChar char="-"/>
              <a:defRPr/>
            </a:lvl3pPr>
            <a:lvl4pPr marL="808038" indent="-182563">
              <a:defRPr/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3239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590E20-2F8A-436A-B94C-CB6C9F846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219510"/>
            <a:ext cx="10515600" cy="1343025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6B72458-5E76-49CF-80C6-CDB665140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66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3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07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34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1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6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3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Bildplatzhalter 7">
            <a:extLst>
              <a:ext uri="{FF2B5EF4-FFF2-40B4-BE49-F238E27FC236}">
                <a16:creationId xmlns:a16="http://schemas.microsoft.com/office/drawing/2014/main" id="{DE8D990A-68D6-47C6-AB5D-6AFCF68899E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-115330"/>
            <a:ext cx="12192000" cy="3334783"/>
          </a:xfrm>
        </p:spPr>
        <p:txBody>
          <a:bodyPr/>
          <a:lstStyle/>
          <a:p>
            <a:r>
              <a:rPr lang="de-DE" dirty="0"/>
              <a:t>Bild durch Klicken auf Symbol hinzufügen</a:t>
            </a:r>
          </a:p>
        </p:txBody>
      </p:sp>
      <p:pic>
        <p:nvPicPr>
          <p:cNvPr id="9" name="Grafik 8" title="Logo Pfennigparade">
            <a:extLst>
              <a:ext uri="{FF2B5EF4-FFF2-40B4-BE49-F238E27FC236}">
                <a16:creationId xmlns:a16="http://schemas.microsoft.com/office/drawing/2014/main" id="{7569C947-AF42-4B73-A64C-DF87800C6E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0061" y="29607"/>
            <a:ext cx="3301999" cy="1053743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1278CB9-86F5-483B-97AE-B341FEB1E3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2224"/>
            <a:ext cx="12192000" cy="158751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785E1D1F-2192-4A3E-8C62-FED8E8A2FAB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699309"/>
            <a:ext cx="12192000" cy="158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293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E37812-CFFB-4EC0-8DF8-63C8DA5618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A5DD3E3-9304-474B-AE67-0031C28526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7351"/>
            <a:ext cx="5181600" cy="4619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C6AF31C8-7ECD-45FD-8AE2-F5C51EB50DA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57351"/>
            <a:ext cx="5181600" cy="4619625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1575987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6AD70E-9951-40FC-81F7-640234495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85"/>
            <a:ext cx="10515600" cy="97631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F9280F3-580E-42F6-9962-7A2ABDE94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5668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FiraGO Medium" panose="020B0603050000020004" pitchFamily="34" charset="0"/>
                <a:cs typeface="FiraGO Medium" panose="020B0603050000020004" pitchFamily="34" charset="0"/>
              </a:defRPr>
            </a:lvl1pPr>
            <a:lvl2pPr marL="456663" indent="0">
              <a:buNone/>
              <a:defRPr sz="2000" b="1"/>
            </a:lvl2pPr>
            <a:lvl3pPr marL="913380" indent="0">
              <a:buNone/>
              <a:defRPr sz="1900" b="1"/>
            </a:lvl3pPr>
            <a:lvl4pPr marL="1370070" indent="0">
              <a:buNone/>
              <a:defRPr sz="1600" b="1"/>
            </a:lvl4pPr>
            <a:lvl5pPr marL="1826760" indent="0">
              <a:buNone/>
              <a:defRPr sz="1600" b="1"/>
            </a:lvl5pPr>
            <a:lvl6pPr marL="2283478" indent="0">
              <a:buNone/>
              <a:defRPr sz="1600" b="1"/>
            </a:lvl6pPr>
            <a:lvl7pPr marL="2740138" indent="0">
              <a:buNone/>
              <a:defRPr sz="1600" b="1"/>
            </a:lvl7pPr>
            <a:lvl8pPr marL="3196800" indent="0">
              <a:buNone/>
              <a:defRPr sz="1600" b="1"/>
            </a:lvl8pPr>
            <a:lvl9pPr marL="365346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B77F44C6-0EBF-4ACA-9658-07ABF7ABE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390775"/>
            <a:ext cx="5157787" cy="37988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DC4C3D07-4AE1-4583-97F2-76D4A08AD7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5668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FiraGO Medium" panose="020B0603050000020004" pitchFamily="34" charset="0"/>
                <a:cs typeface="FiraGO Medium" panose="020B0603050000020004" pitchFamily="34" charset="0"/>
              </a:defRPr>
            </a:lvl1pPr>
            <a:lvl2pPr marL="456663" indent="0">
              <a:buNone/>
              <a:defRPr sz="2000" b="1"/>
            </a:lvl2pPr>
            <a:lvl3pPr marL="913380" indent="0">
              <a:buNone/>
              <a:defRPr sz="1900" b="1"/>
            </a:lvl3pPr>
            <a:lvl4pPr marL="1370070" indent="0">
              <a:buNone/>
              <a:defRPr sz="1600" b="1"/>
            </a:lvl4pPr>
            <a:lvl5pPr marL="1826760" indent="0">
              <a:buNone/>
              <a:defRPr sz="1600" b="1"/>
            </a:lvl5pPr>
            <a:lvl6pPr marL="2283478" indent="0">
              <a:buNone/>
              <a:defRPr sz="1600" b="1"/>
            </a:lvl6pPr>
            <a:lvl7pPr marL="2740138" indent="0">
              <a:buNone/>
              <a:defRPr sz="1600" b="1"/>
            </a:lvl7pPr>
            <a:lvl8pPr marL="3196800" indent="0">
              <a:buNone/>
              <a:defRPr sz="1600" b="1"/>
            </a:lvl8pPr>
            <a:lvl9pPr marL="3653463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894A0F32-4692-487A-A7EC-2017D8AE60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390775"/>
            <a:ext cx="5183188" cy="3798888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7408406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ei Spal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E1868C-9324-4E95-9B39-0170C1C61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85"/>
            <a:ext cx="9734549" cy="966431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A2E3B63-2CA3-4009-B266-5E7A5BB53D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96"/>
            <a:ext cx="10515600" cy="4616807"/>
          </a:xfrm>
        </p:spPr>
        <p:txBody>
          <a:bodyPr numCol="2" spcCol="180000">
            <a:noAutofit/>
          </a:bodyPr>
          <a:lstStyle>
            <a:lvl1pPr marL="271463" indent="-271463">
              <a:buClr>
                <a:srgbClr val="1F7769"/>
              </a:buClr>
              <a:buSzPct val="100000"/>
              <a:buFont typeface="FiraGO" panose="020B0503050000020004" pitchFamily="34" charset="0"/>
              <a:buChar char="⦁"/>
              <a:defRPr/>
            </a:lvl1pPr>
            <a:lvl2pPr marL="444500" indent="-173038">
              <a:buFont typeface="Wingdings" panose="05000000000000000000" pitchFamily="2" charset="2"/>
              <a:buChar char="§"/>
              <a:tabLst>
                <a:tab pos="444500" algn="l"/>
              </a:tabLst>
              <a:defRPr/>
            </a:lvl2pPr>
            <a:lvl3pPr marL="625475" indent="-180975">
              <a:buFont typeface="Symbol" panose="05050102010706020507" pitchFamily="18" charset="2"/>
              <a:buChar char="-"/>
              <a:defRPr/>
            </a:lvl3pPr>
            <a:lvl4pPr marL="808038" indent="-182563">
              <a:defRPr/>
            </a:lvl4pPr>
            <a:lvl5pPr>
              <a:defRPr sz="2000">
                <a:solidFill>
                  <a:schemeClr val="accent1">
                    <a:lumMod val="50000"/>
                  </a:schemeClr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64523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5F5148-9BD0-4714-8EBF-793F1EDE4B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8409123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40480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02951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1A724761-F7C9-40F9-8458-791B71149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85"/>
            <a:ext cx="9734549" cy="966431"/>
          </a:xfrm>
          <a:prstGeom prst="rect">
            <a:avLst/>
          </a:prstGeom>
        </p:spPr>
        <p:txBody>
          <a:bodyPr vert="horz" lIns="91350" tIns="45718" rIns="91350" bIns="45718" rtlCol="0" anchor="ctr">
            <a:normAutofit/>
          </a:bodyPr>
          <a:lstStyle/>
          <a:p>
            <a:r>
              <a:rPr lang="de-DE" dirty="0"/>
              <a:t>Mastertitelformat  </a:t>
            </a:r>
            <a:br>
              <a:rPr lang="de-DE" dirty="0"/>
            </a:br>
            <a:r>
              <a:rPr lang="de-DE" dirty="0"/>
              <a:t>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25EAE2A0-BF10-499D-BC97-411EBB303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560196"/>
            <a:ext cx="10515600" cy="4616807"/>
          </a:xfrm>
          <a:prstGeom prst="rect">
            <a:avLst/>
          </a:prstGeom>
        </p:spPr>
        <p:txBody>
          <a:bodyPr vert="horz" lIns="91350" tIns="45718" rIns="91350" bIns="45718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4FFF0D4-2E1B-4A85-B386-AB319C848EF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22224"/>
            <a:ext cx="12192000" cy="158751"/>
          </a:xfrm>
          <a:prstGeom prst="rect">
            <a:avLst/>
          </a:prstGeom>
        </p:spPr>
      </p:pic>
      <p:pic>
        <p:nvPicPr>
          <p:cNvPr id="8" name="Grafik 7" title="Logo Pfennigparade">
            <a:extLst>
              <a:ext uri="{FF2B5EF4-FFF2-40B4-BE49-F238E27FC236}">
                <a16:creationId xmlns:a16="http://schemas.microsoft.com/office/drawing/2014/main" id="{F099578A-F635-43EB-9295-72A4731DD05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2809" y="102771"/>
            <a:ext cx="1606551" cy="512687"/>
          </a:xfrm>
          <a:prstGeom prst="rect">
            <a:avLst/>
          </a:prstGeom>
          <a:noFill/>
        </p:spPr>
      </p:pic>
      <p:sp>
        <p:nvSpPr>
          <p:cNvPr id="9" name="Foliennummernplatzhalter 5">
            <a:extLst>
              <a:ext uri="{FF2B5EF4-FFF2-40B4-BE49-F238E27FC236}">
                <a16:creationId xmlns:a16="http://schemas.microsoft.com/office/drawing/2014/main" id="{4E2FDFE1-2BE4-40E9-8C98-2976C6B0CD7C}"/>
              </a:ext>
            </a:extLst>
          </p:cNvPr>
          <p:cNvSpPr txBox="1">
            <a:spLocks/>
          </p:cNvSpPr>
          <p:nvPr/>
        </p:nvSpPr>
        <p:spPr>
          <a:xfrm>
            <a:off x="838200" y="6329364"/>
            <a:ext cx="2743200" cy="365125"/>
          </a:xfrm>
          <a:prstGeom prst="rect">
            <a:avLst/>
          </a:prstGeom>
          <a:solidFill>
            <a:schemeClr val="bg1"/>
          </a:solidFill>
        </p:spPr>
        <p:txBody>
          <a:bodyPr lIns="91350" tIns="45718" rIns="91350" bIns="45718"/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2022| Folie </a:t>
            </a:r>
            <a:fld id="{6EB78244-4550-4817-B94E-F2025CB39A24}" type="slidenum">
              <a:rPr lang="de-DE" smtClean="0">
                <a:solidFill>
                  <a:schemeClr val="accent1">
                    <a:lumMod val="75000"/>
                  </a:schemeClr>
                </a:solidFill>
              </a:rPr>
              <a:pPr algn="l"/>
              <a:t>‹Nr.›</a:t>
            </a:fld>
            <a:endParaRPr lang="de-DE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59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7" r:id="rId6"/>
    <p:sldLayoutId id="2147483666" r:id="rId7"/>
    <p:sldLayoutId id="2147483677" r:id="rId8"/>
    <p:sldLayoutId id="2147483680" r:id="rId9"/>
    <p:sldLayoutId id="2147483682" r:id="rId10"/>
  </p:sldLayoutIdLst>
  <p:hf sldNum="0" hdr="0" ftr="0"/>
  <p:txStyles>
    <p:titleStyle>
      <a:lvl1pPr algn="l" defTabSz="91338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tx1"/>
          </a:solidFill>
          <a:latin typeface="FiraGO Medium" panose="020B0603050000020004" pitchFamily="34" charset="0"/>
          <a:ea typeface="+mj-ea"/>
          <a:cs typeface="FiraGO Medium" panose="020B0603050000020004" pitchFamily="34" charset="0"/>
        </a:defRPr>
      </a:lvl1pPr>
    </p:titleStyle>
    <p:bodyStyle>
      <a:lvl1pPr marL="271463" indent="-271463" algn="l" defTabSz="913380" rtl="0" eaLnBrk="1" latinLnBrk="0" hangingPunct="1">
        <a:lnSpc>
          <a:spcPct val="120000"/>
        </a:lnSpc>
        <a:spcBef>
          <a:spcPts val="1800"/>
        </a:spcBef>
        <a:buClr>
          <a:srgbClr val="1F7769"/>
        </a:buClr>
        <a:buFont typeface="FiraGO" panose="020B0503050000020004" pitchFamily="34" charset="0"/>
        <a:buChar char="⦁"/>
        <a:defRPr sz="2000" kern="1200" baseline="0">
          <a:solidFill>
            <a:schemeClr val="tx1"/>
          </a:solidFill>
          <a:latin typeface="FiraGO" panose="020B0503050000020004" pitchFamily="34" charset="0"/>
          <a:ea typeface="+mn-ea"/>
          <a:cs typeface="FiraGO" panose="020B0503050000020004" pitchFamily="34" charset="0"/>
        </a:defRPr>
      </a:lvl1pPr>
      <a:lvl2pPr marL="444500" indent="-173038" algn="l" defTabSz="913380" rtl="0" eaLnBrk="1" latinLnBrk="0" hangingPunct="1">
        <a:lnSpc>
          <a:spcPct val="120000"/>
        </a:lnSpc>
        <a:spcBef>
          <a:spcPts val="600"/>
        </a:spcBef>
        <a:buFont typeface="Wingdings" panose="05000000000000000000" pitchFamily="2" charset="2"/>
        <a:buChar char="§"/>
        <a:tabLst>
          <a:tab pos="444500" algn="l"/>
        </a:tabLst>
        <a:defRPr sz="2000" kern="1200">
          <a:solidFill>
            <a:schemeClr val="tx1"/>
          </a:solidFill>
          <a:latin typeface="FiraGO" panose="020B0503050000020004" pitchFamily="34" charset="0"/>
          <a:ea typeface="+mn-ea"/>
          <a:cs typeface="FiraGO" panose="020B0503050000020004" pitchFamily="34" charset="0"/>
        </a:defRPr>
      </a:lvl2pPr>
      <a:lvl3pPr marL="808038" indent="-271463" algn="l" defTabSz="898525" rtl="0" eaLnBrk="1" latinLnBrk="0" hangingPunct="1">
        <a:lnSpc>
          <a:spcPct val="120000"/>
        </a:lnSpc>
        <a:spcBef>
          <a:spcPts val="600"/>
        </a:spcBef>
        <a:buFont typeface="Symbol" panose="05050102010706020507" pitchFamily="18" charset="2"/>
        <a:buChar char="-"/>
        <a:tabLst>
          <a:tab pos="808038" algn="l"/>
        </a:tabLst>
        <a:defRPr sz="1800" kern="1200">
          <a:solidFill>
            <a:schemeClr val="tx1"/>
          </a:solidFill>
          <a:latin typeface="FiraGO" panose="020B0503050000020004" pitchFamily="34" charset="0"/>
          <a:ea typeface="+mn-ea"/>
          <a:cs typeface="FiraGO" panose="020B0503050000020004" pitchFamily="34" charset="0"/>
        </a:defRPr>
      </a:lvl3pPr>
      <a:lvl4pPr marL="989013" indent="-179388" algn="l" defTabSz="913380" rtl="0" eaLnBrk="1" latinLnBrk="0" hangingPunct="1">
        <a:lnSpc>
          <a:spcPct val="120000"/>
        </a:lnSpc>
        <a:spcBef>
          <a:spcPts val="6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FiraGO" panose="020B0503050000020004" pitchFamily="34" charset="0"/>
          <a:ea typeface="+mn-ea"/>
          <a:cs typeface="FiraGO" panose="020B0503050000020004" pitchFamily="34" charset="0"/>
        </a:defRPr>
      </a:lvl4pPr>
      <a:lvl5pPr marL="251730" indent="-251730" algn="l" defTabSz="913380" rtl="0" eaLnBrk="1" latinLnBrk="0" hangingPunct="1">
        <a:lnSpc>
          <a:spcPct val="120000"/>
        </a:lnSpc>
        <a:spcBef>
          <a:spcPts val="600"/>
        </a:spcBef>
        <a:buClr>
          <a:schemeClr val="accent1"/>
        </a:buClr>
        <a:buFont typeface="FiraGO" panose="020B0503050000020004" pitchFamily="34" charset="0"/>
        <a:buChar char="▶"/>
        <a:defRPr sz="2000" kern="1200">
          <a:solidFill>
            <a:srgbClr val="1F7769"/>
          </a:solidFill>
          <a:latin typeface="FiraGO" panose="020B0503050000020004" pitchFamily="34" charset="0"/>
          <a:ea typeface="+mn-ea"/>
          <a:cs typeface="FiraGO" panose="020B0503050000020004" pitchFamily="34" charset="0"/>
        </a:defRPr>
      </a:lvl5pPr>
      <a:lvl6pPr marL="2511780" indent="-228360" algn="l" defTabSz="913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70" indent="-228360" algn="l" defTabSz="913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60" indent="-228360" algn="l" defTabSz="913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78" indent="-228360" algn="l" defTabSz="91338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3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80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70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60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78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138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800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63" algn="l" defTabSz="91338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81">
          <p15:clr>
            <a:srgbClr val="F26B43"/>
          </p15:clr>
        </p15:guide>
        <p15:guide id="2" pos="52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g"/><Relationship Id="rId5" Type="http://schemas.openxmlformats.org/officeDocument/2006/relationships/image" Target="../media/image40.jpg"/><Relationship Id="rId4" Type="http://schemas.openxmlformats.org/officeDocument/2006/relationships/image" Target="../media/image39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jpeg"/><Relationship Id="rId5" Type="http://schemas.openxmlformats.org/officeDocument/2006/relationships/image" Target="../media/image45.png"/><Relationship Id="rId10" Type="http://schemas.openxmlformats.org/officeDocument/2006/relationships/image" Target="../media/image50.jpeg"/><Relationship Id="rId4" Type="http://schemas.openxmlformats.org/officeDocument/2006/relationships/image" Target="../media/image44.pn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4.png"/><Relationship Id="rId7" Type="http://schemas.openxmlformats.org/officeDocument/2006/relationships/image" Target="../media/image61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73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16.png"/><Relationship Id="rId12" Type="http://schemas.openxmlformats.org/officeDocument/2006/relationships/image" Target="../media/image80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11" Type="http://schemas.openxmlformats.org/officeDocument/2006/relationships/image" Target="../media/image79.jpeg"/><Relationship Id="rId5" Type="http://schemas.openxmlformats.org/officeDocument/2006/relationships/image" Target="../media/image77.png"/><Relationship Id="rId10" Type="http://schemas.openxmlformats.org/officeDocument/2006/relationships/image" Target="../media/image36.png"/><Relationship Id="rId4" Type="http://schemas.openxmlformats.org/officeDocument/2006/relationships/image" Target="../media/image57.png"/><Relationship Id="rId9" Type="http://schemas.openxmlformats.org/officeDocument/2006/relationships/image" Target="../media/image27.png"/><Relationship Id="rId14" Type="http://schemas.openxmlformats.org/officeDocument/2006/relationships/image" Target="../media/image8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8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sv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jpeg"/><Relationship Id="rId4" Type="http://schemas.openxmlformats.org/officeDocument/2006/relationships/image" Target="../media/image89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allerlay.com/de/aussagekraeftige-linktexte-fuer-seo-und-barrierefreiheit/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1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png"/><Relationship Id="rId4" Type="http://schemas.openxmlformats.org/officeDocument/2006/relationships/image" Target="../media/image110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pdfua.foundation/de" TargetMode="External"/><Relationship Id="rId2" Type="http://schemas.openxmlformats.org/officeDocument/2006/relationships/hyperlink" Target="https://pave-pdf.org/index.html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yak.de/planen-und-bauen/beratungsstelle-barrierefreiheit/digital-barrierefrei/anbietersuche.html" TargetMode="External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hyperlink" Target="https://stmd.bayern.de/service/handlungsleitfaden-digitale-barrierefreiheit/mustererklaerung-zur-barrierefreiheit/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hyperlink" Target="https://www.byak.de/planen-und-bauen/beratungsstelle-barrierefreiheit/digital-barrierefrei/anbietersuche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hyperlink" Target="mailto:bruder@byak-barrierefreiheit.de" TargetMode="External"/><Relationship Id="rId2" Type="http://schemas.openxmlformats.org/officeDocument/2006/relationships/hyperlink" Target="http://www.byak-barrierefreiheit.de/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hyperlink" Target="http://www.pfennigparade.de/podcast" TargetMode="External"/><Relationship Id="rId4" Type="http://schemas.openxmlformats.org/officeDocument/2006/relationships/hyperlink" Target="http://www.byak.de/digital-barrierefrei" TargetMode="Externa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svg"/><Relationship Id="rId7" Type="http://schemas.openxmlformats.org/officeDocument/2006/relationships/image" Target="../media/image126.sv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svg"/><Relationship Id="rId4" Type="http://schemas.openxmlformats.org/officeDocument/2006/relationships/image" Target="../media/image12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6.svg"/><Relationship Id="rId5" Type="http://schemas.openxmlformats.org/officeDocument/2006/relationships/image" Target="../media/image125.png"/><Relationship Id="rId4" Type="http://schemas.openxmlformats.org/officeDocument/2006/relationships/image" Target="../media/image129.sv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sv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sv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jpeg"/><Relationship Id="rId18" Type="http://schemas.openxmlformats.org/officeDocument/2006/relationships/image" Target="../media/image29.png"/><Relationship Id="rId3" Type="http://schemas.openxmlformats.org/officeDocument/2006/relationships/image" Target="../media/image14.png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17" Type="http://schemas.openxmlformats.org/officeDocument/2006/relationships/image" Target="../media/image28.png"/><Relationship Id="rId25" Type="http://schemas.openxmlformats.org/officeDocument/2006/relationships/image" Target="../media/image36.pn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24" Type="http://schemas.openxmlformats.org/officeDocument/2006/relationships/image" Target="../media/image35.png"/><Relationship Id="rId5" Type="http://schemas.openxmlformats.org/officeDocument/2006/relationships/image" Target="../media/image16.png"/><Relationship Id="rId15" Type="http://schemas.openxmlformats.org/officeDocument/2006/relationships/image" Target="../media/image26.png"/><Relationship Id="rId23" Type="http://schemas.openxmlformats.org/officeDocument/2006/relationships/image" Target="../media/image34.png"/><Relationship Id="rId10" Type="http://schemas.openxmlformats.org/officeDocument/2006/relationships/image" Target="../media/image21.png"/><Relationship Id="rId19" Type="http://schemas.openxmlformats.org/officeDocument/2006/relationships/image" Target="../media/image30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Relationship Id="rId14" Type="http://schemas.openxmlformats.org/officeDocument/2006/relationships/image" Target="../media/image25.png"/><Relationship Id="rId22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22F043C-A4F3-4B73-AD20-3E9FF7BAE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7725" y="3261360"/>
            <a:ext cx="9144000" cy="915352"/>
          </a:xfrm>
        </p:spPr>
        <p:txBody>
          <a:bodyPr/>
          <a:lstStyle/>
          <a:p>
            <a:r>
              <a:rPr lang="de-DE" dirty="0"/>
              <a:t>Digitale Barrierefreiheit</a:t>
            </a:r>
          </a:p>
        </p:txBody>
      </p:sp>
      <p:sp>
        <p:nvSpPr>
          <p:cNvPr id="5" name="Untertitel 4">
            <a:extLst>
              <a:ext uri="{FF2B5EF4-FFF2-40B4-BE49-F238E27FC236}">
                <a16:creationId xmlns:a16="http://schemas.microsoft.com/office/drawing/2014/main" id="{CA4DE900-4DD8-4315-993B-A3A2DA68BA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7725" y="4405313"/>
            <a:ext cx="9144000" cy="623887"/>
          </a:xfrm>
        </p:spPr>
        <p:txBody>
          <a:bodyPr/>
          <a:lstStyle/>
          <a:p>
            <a:r>
              <a:rPr lang="de-DE" dirty="0"/>
              <a:t>Workshop für die öffentlichen Stellen in Bayern</a:t>
            </a:r>
          </a:p>
        </p:txBody>
      </p:sp>
    </p:spTree>
    <p:extLst>
      <p:ext uri="{BB962C8B-B14F-4D97-AF65-F5344CB8AC3E}">
        <p14:creationId xmlns:p14="http://schemas.microsoft.com/office/powerpoint/2010/main" val="37205127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613894F-D4CF-4AA4-8305-14DF10F74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Übersicht: Einschränkungen</a:t>
            </a:r>
          </a:p>
        </p:txBody>
      </p:sp>
      <p:grpSp>
        <p:nvGrpSpPr>
          <p:cNvPr id="3" name="Gruppieren 2" descr="Einschränkungen lassen sich in 5 Gruppen einteilen: Sehen, Bewegen, Hören, Verstehen, Sprechen.">
            <a:extLst>
              <a:ext uri="{FF2B5EF4-FFF2-40B4-BE49-F238E27FC236}">
                <a16:creationId xmlns:a16="http://schemas.microsoft.com/office/drawing/2014/main" id="{6A0D763C-E1DB-481B-86AA-80CA60710514}"/>
              </a:ext>
            </a:extLst>
          </p:cNvPr>
          <p:cNvGrpSpPr/>
          <p:nvPr/>
        </p:nvGrpSpPr>
        <p:grpSpPr>
          <a:xfrm>
            <a:off x="892504" y="1641172"/>
            <a:ext cx="8598636" cy="3978267"/>
            <a:chOff x="892504" y="1641172"/>
            <a:chExt cx="8598636" cy="3978267"/>
          </a:xfrm>
        </p:grpSpPr>
        <p:sp>
          <p:nvSpPr>
            <p:cNvPr id="5" name="Freihandform: Form 4">
              <a:extLst>
                <a:ext uri="{FF2B5EF4-FFF2-40B4-BE49-F238E27FC236}">
                  <a16:creationId xmlns:a16="http://schemas.microsoft.com/office/drawing/2014/main" id="{32478DFF-946A-48D3-81EA-1F39C9E2A57B}"/>
                </a:ext>
              </a:extLst>
            </p:cNvPr>
            <p:cNvSpPr/>
            <p:nvPr/>
          </p:nvSpPr>
          <p:spPr>
            <a:xfrm rot="21600000">
              <a:off x="1224026" y="1641172"/>
              <a:ext cx="8267114" cy="663046"/>
            </a:xfrm>
            <a:custGeom>
              <a:avLst/>
              <a:gdLst>
                <a:gd name="connsiteX0" fmla="*/ 0 w 8267114"/>
                <a:gd name="connsiteY0" fmla="*/ 0 h 663044"/>
                <a:gd name="connsiteX1" fmla="*/ 7935592 w 8267114"/>
                <a:gd name="connsiteY1" fmla="*/ 0 h 663044"/>
                <a:gd name="connsiteX2" fmla="*/ 8267114 w 8267114"/>
                <a:gd name="connsiteY2" fmla="*/ 331522 h 663044"/>
                <a:gd name="connsiteX3" fmla="*/ 7935592 w 8267114"/>
                <a:gd name="connsiteY3" fmla="*/ 663044 h 663044"/>
                <a:gd name="connsiteX4" fmla="*/ 0 w 8267114"/>
                <a:gd name="connsiteY4" fmla="*/ 663044 h 663044"/>
                <a:gd name="connsiteX5" fmla="*/ 0 w 8267114"/>
                <a:gd name="connsiteY5" fmla="*/ 0 h 66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7114" h="663044">
                  <a:moveTo>
                    <a:pt x="8267114" y="663043"/>
                  </a:moveTo>
                  <a:lnTo>
                    <a:pt x="331522" y="663043"/>
                  </a:lnTo>
                  <a:lnTo>
                    <a:pt x="0" y="331522"/>
                  </a:lnTo>
                  <a:lnTo>
                    <a:pt x="331522" y="1"/>
                  </a:lnTo>
                  <a:lnTo>
                    <a:pt x="8267114" y="1"/>
                  </a:lnTo>
                  <a:lnTo>
                    <a:pt x="8267114" y="663043"/>
                  </a:lnTo>
                  <a:close/>
                </a:path>
              </a:pathLst>
            </a:custGeom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1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145" tIns="118111" rIns="220472" bIns="118111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kern="1200" dirty="0">
                  <a:solidFill>
                    <a:schemeClr val="bg2"/>
                  </a:solidFill>
                </a:rPr>
                <a:t>Sehen</a:t>
              </a:r>
            </a:p>
          </p:txBody>
        </p:sp>
        <p:sp>
          <p:nvSpPr>
            <p:cNvPr id="6" name="Ellipse 5" title="Dekorativ">
              <a:extLst>
                <a:ext uri="{FF2B5EF4-FFF2-40B4-BE49-F238E27FC236}">
                  <a16:creationId xmlns:a16="http://schemas.microsoft.com/office/drawing/2014/main" id="{46351D83-AFA8-4B08-A32D-9E21F26E9D0F}"/>
                </a:ext>
              </a:extLst>
            </p:cNvPr>
            <p:cNvSpPr/>
            <p:nvPr/>
          </p:nvSpPr>
          <p:spPr>
            <a:xfrm>
              <a:off x="892504" y="1641173"/>
              <a:ext cx="663044" cy="663044"/>
            </a:xfrm>
            <a:prstGeom prst="ellipse">
              <a:avLst/>
            </a:prstGeom>
            <a:blipFill dpi="0"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88" t="2603" r="-2314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2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Freihandform: Form 6">
              <a:extLst>
                <a:ext uri="{FF2B5EF4-FFF2-40B4-BE49-F238E27FC236}">
                  <a16:creationId xmlns:a16="http://schemas.microsoft.com/office/drawing/2014/main" id="{F9E100D7-241E-4582-99D3-CA0D66718AFF}"/>
                </a:ext>
              </a:extLst>
            </p:cNvPr>
            <p:cNvSpPr/>
            <p:nvPr/>
          </p:nvSpPr>
          <p:spPr>
            <a:xfrm rot="21600000">
              <a:off x="1224026" y="2430824"/>
              <a:ext cx="8267114" cy="663046"/>
            </a:xfrm>
            <a:custGeom>
              <a:avLst/>
              <a:gdLst>
                <a:gd name="connsiteX0" fmla="*/ 0 w 8267114"/>
                <a:gd name="connsiteY0" fmla="*/ 0 h 663044"/>
                <a:gd name="connsiteX1" fmla="*/ 7935592 w 8267114"/>
                <a:gd name="connsiteY1" fmla="*/ 0 h 663044"/>
                <a:gd name="connsiteX2" fmla="*/ 8267114 w 8267114"/>
                <a:gd name="connsiteY2" fmla="*/ 331522 h 663044"/>
                <a:gd name="connsiteX3" fmla="*/ 7935592 w 8267114"/>
                <a:gd name="connsiteY3" fmla="*/ 663044 h 663044"/>
                <a:gd name="connsiteX4" fmla="*/ 0 w 8267114"/>
                <a:gd name="connsiteY4" fmla="*/ 663044 h 663044"/>
                <a:gd name="connsiteX5" fmla="*/ 0 w 8267114"/>
                <a:gd name="connsiteY5" fmla="*/ 0 h 66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7114" h="663044">
                  <a:moveTo>
                    <a:pt x="8267114" y="663043"/>
                  </a:moveTo>
                  <a:lnTo>
                    <a:pt x="331522" y="663043"/>
                  </a:lnTo>
                  <a:lnTo>
                    <a:pt x="0" y="331522"/>
                  </a:lnTo>
                  <a:lnTo>
                    <a:pt x="331522" y="1"/>
                  </a:lnTo>
                  <a:lnTo>
                    <a:pt x="8267114" y="1"/>
                  </a:lnTo>
                  <a:lnTo>
                    <a:pt x="8267114" y="663043"/>
                  </a:lnTo>
                  <a:close/>
                </a:path>
              </a:pathLst>
            </a:custGeom>
            <a:solidFill>
              <a:srgbClr val="D07C00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145" tIns="118111" rIns="220472" bIns="118111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kern="1200" dirty="0">
                  <a:solidFill>
                    <a:schemeClr val="bg2"/>
                  </a:solidFill>
                </a:rPr>
                <a:t>Bewegen</a:t>
              </a:r>
            </a:p>
          </p:txBody>
        </p:sp>
        <p:sp>
          <p:nvSpPr>
            <p:cNvPr id="8" name="Ellipse 7">
              <a:extLst>
                <a:ext uri="{FF2B5EF4-FFF2-40B4-BE49-F238E27FC236}">
                  <a16:creationId xmlns:a16="http://schemas.microsoft.com/office/drawing/2014/main" id="{6E8E1EB3-9DB1-4341-BE19-605DBDCB5424}"/>
                </a:ext>
              </a:extLst>
            </p:cNvPr>
            <p:cNvSpPr/>
            <p:nvPr/>
          </p:nvSpPr>
          <p:spPr>
            <a:xfrm>
              <a:off x="892504" y="2469978"/>
              <a:ext cx="663044" cy="663044"/>
            </a:xfrm>
            <a:prstGeom prst="ellipse">
              <a:avLst/>
            </a:prstGeom>
            <a:blipFill dpi="0"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88" r="-2314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3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ihandform: Form 8">
              <a:extLst>
                <a:ext uri="{FF2B5EF4-FFF2-40B4-BE49-F238E27FC236}">
                  <a16:creationId xmlns:a16="http://schemas.microsoft.com/office/drawing/2014/main" id="{E07C0C12-D6DD-44BA-AA72-9FDE022A3E41}"/>
                </a:ext>
              </a:extLst>
            </p:cNvPr>
            <p:cNvSpPr/>
            <p:nvPr/>
          </p:nvSpPr>
          <p:spPr>
            <a:xfrm rot="21600000">
              <a:off x="1224026" y="3298782"/>
              <a:ext cx="8267114" cy="663046"/>
            </a:xfrm>
            <a:custGeom>
              <a:avLst/>
              <a:gdLst>
                <a:gd name="connsiteX0" fmla="*/ 0 w 8267114"/>
                <a:gd name="connsiteY0" fmla="*/ 0 h 663044"/>
                <a:gd name="connsiteX1" fmla="*/ 7935592 w 8267114"/>
                <a:gd name="connsiteY1" fmla="*/ 0 h 663044"/>
                <a:gd name="connsiteX2" fmla="*/ 8267114 w 8267114"/>
                <a:gd name="connsiteY2" fmla="*/ 331522 h 663044"/>
                <a:gd name="connsiteX3" fmla="*/ 7935592 w 8267114"/>
                <a:gd name="connsiteY3" fmla="*/ 663044 h 663044"/>
                <a:gd name="connsiteX4" fmla="*/ 0 w 8267114"/>
                <a:gd name="connsiteY4" fmla="*/ 663044 h 663044"/>
                <a:gd name="connsiteX5" fmla="*/ 0 w 8267114"/>
                <a:gd name="connsiteY5" fmla="*/ 0 h 66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7114" h="663044">
                  <a:moveTo>
                    <a:pt x="8267114" y="663043"/>
                  </a:moveTo>
                  <a:lnTo>
                    <a:pt x="331522" y="663043"/>
                  </a:lnTo>
                  <a:lnTo>
                    <a:pt x="0" y="331522"/>
                  </a:lnTo>
                  <a:lnTo>
                    <a:pt x="331522" y="1"/>
                  </a:lnTo>
                  <a:lnTo>
                    <a:pt x="8267114" y="1"/>
                  </a:lnTo>
                  <a:lnTo>
                    <a:pt x="8267114" y="663043"/>
                  </a:lnTo>
                  <a:close/>
                </a:path>
              </a:pathLst>
            </a:custGeom>
            <a:solidFill>
              <a:srgbClr val="496E24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145" tIns="118111" rIns="220472" bIns="118111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kern="1200" dirty="0">
                  <a:solidFill>
                    <a:schemeClr val="bg2"/>
                  </a:solidFill>
                </a:rPr>
                <a:t>Hören</a:t>
              </a:r>
            </a:p>
          </p:txBody>
        </p:sp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2F14666C-A2E5-4F17-B4A7-458EF8F7E800}"/>
                </a:ext>
              </a:extLst>
            </p:cNvPr>
            <p:cNvSpPr/>
            <p:nvPr/>
          </p:nvSpPr>
          <p:spPr>
            <a:xfrm>
              <a:off x="892504" y="3298783"/>
              <a:ext cx="663044" cy="663044"/>
            </a:xfrm>
            <a:prstGeom prst="ellipse">
              <a:avLst/>
            </a:prstGeom>
            <a:blipFill dpi="0"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688" r="-704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4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ihandform: Form 10">
              <a:extLst>
                <a:ext uri="{FF2B5EF4-FFF2-40B4-BE49-F238E27FC236}">
                  <a16:creationId xmlns:a16="http://schemas.microsoft.com/office/drawing/2014/main" id="{5CF345AC-58D4-4983-AE9D-4A5222AA231F}"/>
                </a:ext>
              </a:extLst>
            </p:cNvPr>
            <p:cNvSpPr/>
            <p:nvPr/>
          </p:nvSpPr>
          <p:spPr>
            <a:xfrm rot="21600000">
              <a:off x="1224026" y="4127588"/>
              <a:ext cx="8267114" cy="663046"/>
            </a:xfrm>
            <a:custGeom>
              <a:avLst/>
              <a:gdLst>
                <a:gd name="connsiteX0" fmla="*/ 0 w 8267114"/>
                <a:gd name="connsiteY0" fmla="*/ 0 h 663044"/>
                <a:gd name="connsiteX1" fmla="*/ 7935592 w 8267114"/>
                <a:gd name="connsiteY1" fmla="*/ 0 h 663044"/>
                <a:gd name="connsiteX2" fmla="*/ 8267114 w 8267114"/>
                <a:gd name="connsiteY2" fmla="*/ 331522 h 663044"/>
                <a:gd name="connsiteX3" fmla="*/ 7935592 w 8267114"/>
                <a:gd name="connsiteY3" fmla="*/ 663044 h 663044"/>
                <a:gd name="connsiteX4" fmla="*/ 0 w 8267114"/>
                <a:gd name="connsiteY4" fmla="*/ 663044 h 663044"/>
                <a:gd name="connsiteX5" fmla="*/ 0 w 8267114"/>
                <a:gd name="connsiteY5" fmla="*/ 0 h 66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7114" h="663044">
                  <a:moveTo>
                    <a:pt x="8267114" y="663043"/>
                  </a:moveTo>
                  <a:lnTo>
                    <a:pt x="331522" y="663043"/>
                  </a:lnTo>
                  <a:lnTo>
                    <a:pt x="0" y="331522"/>
                  </a:lnTo>
                  <a:lnTo>
                    <a:pt x="331522" y="1"/>
                  </a:lnTo>
                  <a:lnTo>
                    <a:pt x="8267114" y="1"/>
                  </a:lnTo>
                  <a:lnTo>
                    <a:pt x="8267114" y="663043"/>
                  </a:lnTo>
                  <a:close/>
                </a:path>
              </a:pathLst>
            </a:custGeom>
            <a:solidFill>
              <a:srgbClr val="0E789E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145" tIns="118111" rIns="220472" bIns="118111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kern="1200" dirty="0">
                  <a:solidFill>
                    <a:schemeClr val="bg2"/>
                  </a:solidFill>
                </a:rPr>
                <a:t>Verstehen</a:t>
              </a:r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456C2A31-AADC-474B-8414-4951B6B7F2EB}"/>
                </a:ext>
              </a:extLst>
            </p:cNvPr>
            <p:cNvSpPr/>
            <p:nvPr/>
          </p:nvSpPr>
          <p:spPr>
            <a:xfrm>
              <a:off x="892504" y="4127589"/>
              <a:ext cx="663044" cy="663044"/>
            </a:xfrm>
            <a:prstGeom prst="ellipse">
              <a:avLst/>
            </a:prstGeom>
            <a:blipFill dpi="0"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2298" r="-3924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5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Freihandform: Form 12">
              <a:extLst>
                <a:ext uri="{FF2B5EF4-FFF2-40B4-BE49-F238E27FC236}">
                  <a16:creationId xmlns:a16="http://schemas.microsoft.com/office/drawing/2014/main" id="{BAF68A98-3E6C-4B80-B641-1F3A9E21D1EB}"/>
                </a:ext>
              </a:extLst>
            </p:cNvPr>
            <p:cNvSpPr/>
            <p:nvPr/>
          </p:nvSpPr>
          <p:spPr>
            <a:xfrm rot="21600000">
              <a:off x="1224026" y="4956393"/>
              <a:ext cx="8267114" cy="663046"/>
            </a:xfrm>
            <a:custGeom>
              <a:avLst/>
              <a:gdLst>
                <a:gd name="connsiteX0" fmla="*/ 0 w 8267114"/>
                <a:gd name="connsiteY0" fmla="*/ 0 h 663044"/>
                <a:gd name="connsiteX1" fmla="*/ 7935592 w 8267114"/>
                <a:gd name="connsiteY1" fmla="*/ 0 h 663044"/>
                <a:gd name="connsiteX2" fmla="*/ 8267114 w 8267114"/>
                <a:gd name="connsiteY2" fmla="*/ 331522 h 663044"/>
                <a:gd name="connsiteX3" fmla="*/ 7935592 w 8267114"/>
                <a:gd name="connsiteY3" fmla="*/ 663044 h 663044"/>
                <a:gd name="connsiteX4" fmla="*/ 0 w 8267114"/>
                <a:gd name="connsiteY4" fmla="*/ 663044 h 663044"/>
                <a:gd name="connsiteX5" fmla="*/ 0 w 8267114"/>
                <a:gd name="connsiteY5" fmla="*/ 0 h 6630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67114" h="663044">
                  <a:moveTo>
                    <a:pt x="8267114" y="663043"/>
                  </a:moveTo>
                  <a:lnTo>
                    <a:pt x="331522" y="663043"/>
                  </a:lnTo>
                  <a:lnTo>
                    <a:pt x="0" y="331522"/>
                  </a:lnTo>
                  <a:lnTo>
                    <a:pt x="331522" y="1"/>
                  </a:lnTo>
                  <a:lnTo>
                    <a:pt x="8267114" y="1"/>
                  </a:lnTo>
                  <a:lnTo>
                    <a:pt x="8267114" y="663043"/>
                  </a:lnTo>
                  <a:close/>
                </a:path>
              </a:pathLst>
            </a:custGeom>
            <a:solidFill>
              <a:srgbClr val="798523"/>
            </a:solid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58145" tIns="118111" rIns="220472" bIns="118111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3100" kern="1200" dirty="0">
                  <a:solidFill>
                    <a:schemeClr val="bg2"/>
                  </a:solidFill>
                </a:rPr>
                <a:t>Sprechen</a:t>
              </a:r>
              <a:r>
                <a:rPr lang="de-DE" sz="3100" kern="1200" dirty="0"/>
                <a:t> </a:t>
              </a:r>
            </a:p>
          </p:txBody>
        </p:sp>
        <p:sp>
          <p:nvSpPr>
            <p:cNvPr id="14" name="Ellipse 13">
              <a:extLst>
                <a:ext uri="{FF2B5EF4-FFF2-40B4-BE49-F238E27FC236}">
                  <a16:creationId xmlns:a16="http://schemas.microsoft.com/office/drawing/2014/main" id="{DC280F88-E125-48EF-BB8A-51C90B8CC37E}"/>
                </a:ext>
              </a:extLst>
            </p:cNvPr>
            <p:cNvSpPr/>
            <p:nvPr/>
          </p:nvSpPr>
          <p:spPr>
            <a:xfrm>
              <a:off x="892504" y="4956394"/>
              <a:ext cx="663044" cy="663044"/>
            </a:xfrm>
            <a:prstGeom prst="ellipse">
              <a:avLst/>
            </a:prstGeom>
            <a:blipFill dpi="0"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 l="-3908" r="-3923"/>
              </a:stretch>
            </a:blipFill>
          </p:spPr>
          <p:style>
            <a:lnRef idx="3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1">
              <a:schemeClr val="accent6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</p:spTree>
    <p:extLst>
      <p:ext uri="{BB962C8B-B14F-4D97-AF65-F5344CB8AC3E}">
        <p14:creationId xmlns:p14="http://schemas.microsoft.com/office/powerpoint/2010/main" val="1599121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Einschränkungen anhand von Persona</a:t>
            </a:r>
          </a:p>
        </p:txBody>
      </p:sp>
      <p:pic>
        <p:nvPicPr>
          <p:cNvPr id="5" name="Reinhardt" descr="Reinhard: &#10;Er ist bli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56" y="2053495"/>
            <a:ext cx="2512996" cy="24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Lea" descr="Lea:&#10;Sie ist gehörlo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997" y="2074399"/>
            <a:ext cx="2512996" cy="242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ntonia" descr="Antonia:&#10;Sie hat eine Cerebralpares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409" y="2022291"/>
            <a:ext cx="2585497" cy="2491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hilipp" descr="Philipp:&#10;Er hat eine Rot-Grün-Schwäche und ist kurzsicht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484" y="2133672"/>
            <a:ext cx="2493942" cy="240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tin" descr="Martin:&#10;Er hat eine Konzentrationsschwäche und ein Schädel-Hirn-Trauma 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747" y="2133672"/>
            <a:ext cx="2535300" cy="2442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390712" y="4860277"/>
            <a:ext cx="9026348" cy="518104"/>
            <a:chOff x="3166874" y="4927120"/>
            <a:chExt cx="6522375" cy="518104"/>
          </a:xfrm>
        </p:grpSpPr>
        <p:pic>
          <p:nvPicPr>
            <p:cNvPr id="10" name="Sehen" title="Dekorativ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166874" y="4927120"/>
              <a:ext cx="631314" cy="48567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Hören" title="Dekorativ"/>
            <p:cNvPicPr preferRelativeResize="0">
              <a:picLocks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4030" y="4930089"/>
              <a:ext cx="631061" cy="485379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Bewegen" title="Dekorativ"/>
            <p:cNvPicPr preferRelativeResize="0">
              <a:picLocks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5728870" y="4937259"/>
              <a:ext cx="631062" cy="48543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Sprechen" title="Dekorativ"/>
            <p:cNvPicPr preferRelativeResize="0">
              <a:picLocks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422053" y="4937259"/>
              <a:ext cx="631058" cy="478209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3" name="Sehen" descr="Fotolia_47382800_XS"/>
            <p:cNvPicPr preferRelativeResize="0">
              <a:picLocks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511032" y="4959552"/>
              <a:ext cx="631314" cy="48567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Verstehen" title="Dekorativ"/>
            <p:cNvPicPr preferRelativeResize="0"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8188" y="4959552"/>
              <a:ext cx="631061" cy="485432"/>
            </a:xfrm>
            <a:prstGeom prst="round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6820646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5AC097-E155-410D-9AB4-D7CA6E97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Reinhard (54) Verwaltungsangestellter </a:t>
            </a:r>
            <a:br>
              <a:rPr lang="de-DE" dirty="0"/>
            </a:br>
            <a:r>
              <a:rPr lang="de-DE" dirty="0">
                <a:solidFill>
                  <a:srgbClr val="00837D"/>
                </a:solidFill>
              </a:rPr>
              <a:t>Blind</a:t>
            </a:r>
            <a:endParaRPr lang="de-DE" dirty="0"/>
          </a:p>
        </p:txBody>
      </p:sp>
      <p:pic>
        <p:nvPicPr>
          <p:cNvPr id="6" name="Reinhardt" descr="Reinhard:&#10;Er ist blind">
            <a:extLst>
              <a:ext uri="{FF2B5EF4-FFF2-40B4-BE49-F238E27FC236}">
                <a16:creationId xmlns:a16="http://schemas.microsoft.com/office/drawing/2014/main" id="{B6A0077C-A0C2-484F-A51B-C727277277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072" y="1581779"/>
            <a:ext cx="3387809" cy="3264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0987DFA-B6C1-4EAC-AF34-DC4D99B2826C}"/>
              </a:ext>
            </a:extLst>
          </p:cNvPr>
          <p:cNvSpPr txBox="1"/>
          <p:nvPr/>
        </p:nvSpPr>
        <p:spPr>
          <a:xfrm>
            <a:off x="999965" y="5146661"/>
            <a:ext cx="4210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i="1" dirty="0">
                <a:latin typeface="FiraGO" panose="020B0503050000020004" pitchFamily="34" charset="0"/>
                <a:cs typeface="FiraGO" panose="020B0503050000020004" pitchFamily="34" charset="0"/>
              </a:rPr>
              <a:t>„Durch Technik bin ich heute viel </a:t>
            </a:r>
            <a:br>
              <a:rPr lang="de-DE" sz="2000" i="1" dirty="0">
                <a:latin typeface="FiraGO" panose="020B0503050000020004" pitchFamily="34" charset="0"/>
                <a:cs typeface="FiraGO" panose="020B0503050000020004" pitchFamily="34" charset="0"/>
              </a:rPr>
            </a:br>
            <a:r>
              <a:rPr lang="de-DE" sz="2000" i="1" dirty="0">
                <a:latin typeface="FiraGO" panose="020B0503050000020004" pitchFamily="34" charset="0"/>
                <a:cs typeface="FiraGO" panose="020B0503050000020004" pitchFamily="34" charset="0"/>
              </a:rPr>
              <a:t>selbstständiger als früher.“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2B2B19A-5AD7-4DF4-9596-B4FBDB33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60196"/>
            <a:ext cx="3857625" cy="4616807"/>
          </a:xfrm>
        </p:spPr>
        <p:txBody>
          <a:bodyPr/>
          <a:lstStyle/>
          <a:p>
            <a:r>
              <a:rPr lang="de-DE" dirty="0"/>
              <a:t>Benutzt: </a:t>
            </a:r>
          </a:p>
          <a:p>
            <a:pPr lvl="1" indent="-239989">
              <a:lnSpc>
                <a:spcPct val="95000"/>
              </a:lnSpc>
              <a:spcBef>
                <a:spcPts val="1333"/>
              </a:spcBef>
            </a:pPr>
            <a:r>
              <a:rPr lang="de-DE" dirty="0"/>
              <a:t>Screenreader</a:t>
            </a:r>
          </a:p>
          <a:p>
            <a:pPr lvl="1" indent="-239989">
              <a:lnSpc>
                <a:spcPct val="95000"/>
              </a:lnSpc>
              <a:spcBef>
                <a:spcPts val="1333"/>
              </a:spcBef>
            </a:pPr>
            <a:r>
              <a:rPr lang="de-DE" dirty="0"/>
              <a:t>Braillezeile</a:t>
            </a:r>
          </a:p>
          <a:p>
            <a:pPr lvl="1" indent="-239989">
              <a:lnSpc>
                <a:spcPct val="95000"/>
              </a:lnSpc>
              <a:spcBef>
                <a:spcPts val="1333"/>
              </a:spcBef>
            </a:pPr>
            <a:r>
              <a:rPr lang="de-DE" dirty="0"/>
              <a:t>Tastatur </a:t>
            </a:r>
          </a:p>
          <a:p>
            <a:r>
              <a:rPr lang="de-DE" dirty="0"/>
              <a:t>Braucht: </a:t>
            </a:r>
          </a:p>
          <a:p>
            <a:pPr lvl="1" indent="-239989">
              <a:lnSpc>
                <a:spcPct val="95000"/>
              </a:lnSpc>
              <a:spcBef>
                <a:spcPts val="1333"/>
              </a:spcBef>
            </a:pPr>
            <a:r>
              <a:rPr lang="de-DE" dirty="0"/>
              <a:t>Textorientierung</a:t>
            </a:r>
          </a:p>
          <a:p>
            <a:pPr lvl="1" indent="-239989">
              <a:lnSpc>
                <a:spcPct val="95000"/>
              </a:lnSpc>
              <a:spcBef>
                <a:spcPts val="1333"/>
              </a:spcBef>
            </a:pPr>
            <a:r>
              <a:rPr lang="de-DE" dirty="0"/>
              <a:t>Semantik (Code)</a:t>
            </a:r>
          </a:p>
          <a:p>
            <a:pPr lvl="1" indent="-239989">
              <a:lnSpc>
                <a:spcPct val="95000"/>
              </a:lnSpc>
              <a:spcBef>
                <a:spcPts val="1333"/>
              </a:spcBef>
            </a:pPr>
            <a:r>
              <a:rPr lang="en-US" dirty="0" err="1"/>
              <a:t>Alternativtexte</a:t>
            </a:r>
            <a:endParaRPr lang="de-DE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51642D21-EEF8-44F7-8138-0EAEF8DEAD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8744383" y="1951881"/>
            <a:ext cx="1084742" cy="3442139"/>
            <a:chOff x="8744383" y="1951881"/>
            <a:chExt cx="1084742" cy="3442139"/>
          </a:xfrm>
        </p:grpSpPr>
        <p:grpSp>
          <p:nvGrpSpPr>
            <p:cNvPr id="9" name="Gruppieren 8">
              <a:extLst>
                <a:ext uri="{FF2B5EF4-FFF2-40B4-BE49-F238E27FC236}">
                  <a16:creationId xmlns:a16="http://schemas.microsoft.com/office/drawing/2014/main" id="{084BD584-96A3-4B3E-AA0E-1F427F7C42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/>
          </p:nvGrpSpPr>
          <p:grpSpPr>
            <a:xfrm>
              <a:off x="8939667" y="1951881"/>
              <a:ext cx="694175" cy="1605551"/>
              <a:chOff x="8939667" y="1951881"/>
              <a:chExt cx="694175" cy="1605551"/>
            </a:xfrm>
          </p:grpSpPr>
          <p:pic>
            <p:nvPicPr>
              <p:cNvPr id="14" name="Picture 2" descr="C:\Users\bruder\Downloads\noun_screen reader_1702967.png">
                <a:extLst>
                  <a:ext uri="{FF2B5EF4-FFF2-40B4-BE49-F238E27FC236}">
                    <a16:creationId xmlns:a16="http://schemas.microsoft.com/office/drawing/2014/main" id="{AF4995A3-3734-4510-B99D-129BE878507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667" y="1951881"/>
                <a:ext cx="694175" cy="6941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3" descr="C:\Users\bruder\Downloads\noun_Braille_1702980.png">
                <a:extLst>
                  <a:ext uri="{FF2B5EF4-FFF2-40B4-BE49-F238E27FC236}">
                    <a16:creationId xmlns:a16="http://schemas.microsoft.com/office/drawing/2014/main" id="{2BCFA4FF-E794-4248-A68A-217A1CA54B7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62096" y="2485151"/>
                <a:ext cx="635556" cy="6355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2" descr="C:\Users\bruder\Downloads\noun_Keyboard_1702986.png">
                <a:extLst>
                  <a:ext uri="{FF2B5EF4-FFF2-40B4-BE49-F238E27FC236}">
                    <a16:creationId xmlns:a16="http://schemas.microsoft.com/office/drawing/2014/main" id="{8C5BCB92-FE11-4531-95EA-D8651FC88E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39667" y="2870136"/>
                <a:ext cx="687296" cy="6872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" name="Gruppieren 9">
              <a:extLst>
                <a:ext uri="{FF2B5EF4-FFF2-40B4-BE49-F238E27FC236}">
                  <a16:creationId xmlns:a16="http://schemas.microsoft.com/office/drawing/2014/main" id="{D4152168-BF4C-4448-BD04-FECBC5AC9931}"/>
                </a:ext>
              </a:extLst>
            </p:cNvPr>
            <p:cNvGrpSpPr/>
            <p:nvPr/>
          </p:nvGrpSpPr>
          <p:grpSpPr>
            <a:xfrm>
              <a:off x="8744383" y="4054001"/>
              <a:ext cx="1084742" cy="1340019"/>
              <a:chOff x="8744383" y="4054001"/>
              <a:chExt cx="1084742" cy="1340019"/>
            </a:xfrm>
          </p:grpSpPr>
          <p:pic>
            <p:nvPicPr>
              <p:cNvPr id="11" name="Picture 4" descr="C:\Users\bruder\Downloads\orientation-compass.png">
                <a:extLst>
                  <a:ext uri="{FF2B5EF4-FFF2-40B4-BE49-F238E27FC236}">
                    <a16:creationId xmlns:a16="http://schemas.microsoft.com/office/drawing/2014/main" id="{5716A2D4-7EC3-4D49-A366-4EAE2971555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092170" y="4054001"/>
                <a:ext cx="375408" cy="37540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5" descr="C:\Users\bruder\Downloads\programmierung.png">
                <a:extLst>
                  <a:ext uri="{FF2B5EF4-FFF2-40B4-BE49-F238E27FC236}">
                    <a16:creationId xmlns:a16="http://schemas.microsoft.com/office/drawing/2014/main" id="{9B980D45-3C64-4E6F-9504-5D4CDFE0FA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15331" y="4550487"/>
                <a:ext cx="391712" cy="3917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3" name="Textfeld 12">
                <a:extLst>
                  <a:ext uri="{FF2B5EF4-FFF2-40B4-BE49-F238E27FC236}">
                    <a16:creationId xmlns:a16="http://schemas.microsoft.com/office/drawing/2014/main" id="{9FD8D95A-CAC4-46F5-A017-87BAF22C17D2}"/>
                  </a:ext>
                </a:extLst>
              </p:cNvPr>
              <p:cNvSpPr txBox="1"/>
              <p:nvPr/>
            </p:nvSpPr>
            <p:spPr>
              <a:xfrm>
                <a:off x="8744383" y="5024688"/>
                <a:ext cx="1084742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fontAlgn="t"/>
                <a:r>
                  <a:rPr lang="en-US" sz="1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&lt;alt=“”/&gt;</a:t>
                </a:r>
                <a:endParaRPr lang="de-DE" sz="1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99560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5AC097-E155-410D-9AB4-D7CA6E97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Lea (16) Schülerin</a:t>
            </a:r>
            <a:br>
              <a:rPr lang="de-DE" dirty="0"/>
            </a:br>
            <a:r>
              <a:rPr lang="de-DE" dirty="0">
                <a:solidFill>
                  <a:srgbClr val="00837D"/>
                </a:solidFill>
              </a:rPr>
              <a:t>Gehörlos</a:t>
            </a:r>
            <a:endParaRPr lang="de-DE" dirty="0"/>
          </a:p>
        </p:txBody>
      </p:sp>
      <p:pic>
        <p:nvPicPr>
          <p:cNvPr id="26" name="Picture 3" descr="Lea:&#10;Sie ist gehörlos&#10;">
            <a:extLst>
              <a:ext uri="{FF2B5EF4-FFF2-40B4-BE49-F238E27FC236}">
                <a16:creationId xmlns:a16="http://schemas.microsoft.com/office/drawing/2014/main" id="{864F5CC7-2DC4-4B0A-B720-9AB4D61A0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62941"/>
            <a:ext cx="3552395" cy="3552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0987DFA-B6C1-4EAC-AF34-DC4D99B2826C}"/>
              </a:ext>
            </a:extLst>
          </p:cNvPr>
          <p:cNvSpPr txBox="1"/>
          <p:nvPr/>
        </p:nvSpPr>
        <p:spPr>
          <a:xfrm>
            <a:off x="999965" y="5146661"/>
            <a:ext cx="4210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i="1" dirty="0">
                <a:latin typeface="FiraGO" panose="020B0503050000020004" pitchFamily="34" charset="0"/>
                <a:cs typeface="FiraGO" panose="020B0503050000020004" pitchFamily="34" charset="0"/>
              </a:rPr>
              <a:t>„Im Internet kann ich mich mit </a:t>
            </a:r>
            <a:br>
              <a:rPr lang="de-DE" sz="2000" i="1" dirty="0">
                <a:latin typeface="FiraGO" panose="020B0503050000020004" pitchFamily="34" charset="0"/>
                <a:cs typeface="FiraGO" panose="020B0503050000020004" pitchFamily="34" charset="0"/>
              </a:rPr>
            </a:br>
            <a:r>
              <a:rPr lang="de-DE" sz="2000" i="1" dirty="0">
                <a:latin typeface="FiraGO" panose="020B0503050000020004" pitchFamily="34" charset="0"/>
                <a:cs typeface="FiraGO" panose="020B0503050000020004" pitchFamily="34" charset="0"/>
              </a:rPr>
              <a:t>allen austauschen.“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2B2B19A-5AD7-4DF4-9596-B4FBDB33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60196"/>
            <a:ext cx="4295776" cy="4616807"/>
          </a:xfrm>
        </p:spPr>
        <p:txBody>
          <a:bodyPr/>
          <a:lstStyle/>
          <a:p>
            <a:r>
              <a:rPr lang="de-DE" dirty="0"/>
              <a:t>Benutzt: </a:t>
            </a:r>
          </a:p>
          <a:p>
            <a:pPr lvl="1"/>
            <a:r>
              <a:rPr lang="de-DE" dirty="0"/>
              <a:t>Keine speziellen Hilfsmittel </a:t>
            </a:r>
          </a:p>
          <a:p>
            <a:r>
              <a:rPr lang="de-DE" dirty="0"/>
              <a:t>Braucht: </a:t>
            </a:r>
          </a:p>
          <a:p>
            <a:pPr lvl="1"/>
            <a:r>
              <a:rPr lang="de-DE" dirty="0"/>
              <a:t>Videos mit Gebärdensprach-übersetzung</a:t>
            </a:r>
          </a:p>
          <a:p>
            <a:pPr lvl="1"/>
            <a:r>
              <a:rPr lang="de-DE" dirty="0"/>
              <a:t>Untertitel</a:t>
            </a:r>
          </a:p>
          <a:p>
            <a:pPr lvl="1"/>
            <a:r>
              <a:rPr lang="de-DE" dirty="0"/>
              <a:t>Transkript</a:t>
            </a:r>
          </a:p>
          <a:p>
            <a:endParaRPr lang="de-DE" dirty="0"/>
          </a:p>
        </p:txBody>
      </p:sp>
      <p:grpSp>
        <p:nvGrpSpPr>
          <p:cNvPr id="17" name="Gruppieren 16">
            <a:extLst>
              <a:ext uri="{FF2B5EF4-FFF2-40B4-BE49-F238E27FC236}">
                <a16:creationId xmlns:a16="http://schemas.microsoft.com/office/drawing/2014/main" id="{60D5456C-5C21-44E9-959C-BB8F139825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03598" y="1932451"/>
            <a:ext cx="1174001" cy="2834104"/>
            <a:chOff x="10033037" y="1860752"/>
            <a:chExt cx="1174001" cy="2834104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4240B670-2F06-4DD8-8272-840FEEBC7C97}"/>
                </a:ext>
              </a:extLst>
            </p:cNvPr>
            <p:cNvGrpSpPr/>
            <p:nvPr/>
          </p:nvGrpSpPr>
          <p:grpSpPr>
            <a:xfrm>
              <a:off x="10033037" y="1860752"/>
              <a:ext cx="1174001" cy="657984"/>
              <a:chOff x="9446037" y="1531760"/>
              <a:chExt cx="1174001" cy="657984"/>
            </a:xfrm>
          </p:grpSpPr>
          <p:pic>
            <p:nvPicPr>
              <p:cNvPr id="23" name="Picture 2" descr="C:\Users\bruder\Downloads\noun_Keyboard_1702986.png">
                <a:extLst>
                  <a:ext uri="{FF2B5EF4-FFF2-40B4-BE49-F238E27FC236}">
                    <a16:creationId xmlns:a16="http://schemas.microsoft.com/office/drawing/2014/main" id="{F9C8C358-5BB1-4710-8E6C-C16CC8F326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99493" y="1531760"/>
                <a:ext cx="657984" cy="6579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Grafik 23">
                <a:extLst>
                  <a:ext uri="{FF2B5EF4-FFF2-40B4-BE49-F238E27FC236}">
                    <a16:creationId xmlns:a16="http://schemas.microsoft.com/office/drawing/2014/main" id="{872C2E1B-433A-4B25-86E7-5D296263ED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263379" y="1672114"/>
                <a:ext cx="356659" cy="356659"/>
              </a:xfrm>
              <a:prstGeom prst="rect">
                <a:avLst/>
              </a:prstGeom>
            </p:spPr>
          </p:pic>
          <p:pic>
            <p:nvPicPr>
              <p:cNvPr id="25" name="Picture 2" descr="C:\Users\bruder\Downloads\pc.png">
                <a:extLst>
                  <a:ext uri="{FF2B5EF4-FFF2-40B4-BE49-F238E27FC236}">
                    <a16:creationId xmlns:a16="http://schemas.microsoft.com/office/drawing/2014/main" id="{8A2F6DA5-6EBF-44E1-9572-E1D6AA820A0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446037" y="1726052"/>
                <a:ext cx="312035" cy="3120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9" name="Gruppieren 18">
              <a:extLst>
                <a:ext uri="{FF2B5EF4-FFF2-40B4-BE49-F238E27FC236}">
                  <a16:creationId xmlns:a16="http://schemas.microsoft.com/office/drawing/2014/main" id="{4A6A5F33-80F4-4F35-AEAF-B76FE238D4DC}"/>
                </a:ext>
              </a:extLst>
            </p:cNvPr>
            <p:cNvGrpSpPr/>
            <p:nvPr/>
          </p:nvGrpSpPr>
          <p:grpSpPr>
            <a:xfrm>
              <a:off x="10485737" y="3092962"/>
              <a:ext cx="404395" cy="1601894"/>
              <a:chOff x="10485737" y="3092962"/>
              <a:chExt cx="404395" cy="1601894"/>
            </a:xfrm>
          </p:grpSpPr>
          <p:pic>
            <p:nvPicPr>
              <p:cNvPr id="20" name="Picture 2">
                <a:extLst>
                  <a:ext uri="{FF2B5EF4-FFF2-40B4-BE49-F238E27FC236}">
                    <a16:creationId xmlns:a16="http://schemas.microsoft.com/office/drawing/2014/main" id="{67F48A5A-C10F-4EA0-A8A2-5E3816871B8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485737" y="3881307"/>
                <a:ext cx="387005" cy="387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3">
                <a:extLst>
                  <a:ext uri="{FF2B5EF4-FFF2-40B4-BE49-F238E27FC236}">
                    <a16:creationId xmlns:a16="http://schemas.microsoft.com/office/drawing/2014/main" id="{79ED65CE-3430-40B6-855B-A79E6670A53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03127" y="4307851"/>
                <a:ext cx="387005" cy="3870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" name="Grafik 21">
                <a:extLst>
                  <a:ext uri="{FF2B5EF4-FFF2-40B4-BE49-F238E27FC236}">
                    <a16:creationId xmlns:a16="http://schemas.microsoft.com/office/drawing/2014/main" id="{9230D01C-286F-4C1F-9CD2-50525A060F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485737" y="3092962"/>
                <a:ext cx="388573" cy="388573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4671242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5AC097-E155-410D-9AB4-D7CA6E97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Antonia (24) Auf Ausbildungssuche </a:t>
            </a:r>
            <a:br>
              <a:rPr lang="de-DE" dirty="0"/>
            </a:br>
            <a:r>
              <a:rPr lang="de-DE" dirty="0">
                <a:solidFill>
                  <a:srgbClr val="00837D"/>
                </a:solidFill>
              </a:rPr>
              <a:t>Cerebralparese/ „Spastik“</a:t>
            </a:r>
            <a:endParaRPr lang="de-DE" dirty="0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0987DFA-B6C1-4EAC-AF34-DC4D99B2826C}"/>
              </a:ext>
            </a:extLst>
          </p:cNvPr>
          <p:cNvSpPr txBox="1"/>
          <p:nvPr/>
        </p:nvSpPr>
        <p:spPr>
          <a:xfrm>
            <a:off x="999965" y="5146661"/>
            <a:ext cx="42102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i="1" dirty="0"/>
              <a:t>„Im Internet bewege ich mich </a:t>
            </a:r>
            <a:br>
              <a:rPr lang="de-DE" sz="2000" i="1" dirty="0"/>
            </a:br>
            <a:r>
              <a:rPr lang="de-DE" sz="2000" i="1" dirty="0"/>
              <a:t>freier als im öffentlichen Raum.“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2B2B19A-5AD7-4DF4-9596-B4FBDB33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60196"/>
            <a:ext cx="4295776" cy="4616807"/>
          </a:xfrm>
        </p:spPr>
        <p:txBody>
          <a:bodyPr/>
          <a:lstStyle/>
          <a:p>
            <a:r>
              <a:rPr lang="de-DE" dirty="0"/>
              <a:t>Benutzt: </a:t>
            </a:r>
          </a:p>
          <a:p>
            <a:pPr lvl="1"/>
            <a:r>
              <a:rPr lang="de-DE" dirty="0"/>
              <a:t>Joystick-Maus, Trackball</a:t>
            </a:r>
          </a:p>
          <a:p>
            <a:pPr lvl="1"/>
            <a:r>
              <a:rPr lang="de-DE" dirty="0"/>
              <a:t>Spezialtastatur</a:t>
            </a:r>
          </a:p>
          <a:p>
            <a:r>
              <a:rPr lang="de-DE" dirty="0"/>
              <a:t>Braucht:</a:t>
            </a:r>
          </a:p>
          <a:p>
            <a:pPr lvl="1"/>
            <a:r>
              <a:rPr lang="de-DE" dirty="0"/>
              <a:t>Große Bedienelemente</a:t>
            </a:r>
          </a:p>
          <a:p>
            <a:pPr lvl="1"/>
            <a:r>
              <a:rPr lang="de-DE" dirty="0"/>
              <a:t>Keine Spracheingabe</a:t>
            </a:r>
          </a:p>
          <a:p>
            <a:pPr lvl="1"/>
            <a:r>
              <a:rPr lang="de-DE" dirty="0"/>
              <a:t>Ausreichend Zeit</a:t>
            </a:r>
          </a:p>
          <a:p>
            <a:endParaRPr lang="de-DE" dirty="0"/>
          </a:p>
        </p:txBody>
      </p:sp>
      <p:pic>
        <p:nvPicPr>
          <p:cNvPr id="15" name="Picture 2" descr="Antonia:&#10;Sie hat eine Cerebralparese">
            <a:extLst>
              <a:ext uri="{FF2B5EF4-FFF2-40B4-BE49-F238E27FC236}">
                <a16:creationId xmlns:a16="http://schemas.microsoft.com/office/drawing/2014/main" id="{265ACD98-5C01-4EC8-8668-3191170970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65" y="1382390"/>
            <a:ext cx="3714910" cy="3714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uppieren 15">
            <a:extLst>
              <a:ext uri="{FF2B5EF4-FFF2-40B4-BE49-F238E27FC236}">
                <a16:creationId xmlns:a16="http://schemas.microsoft.com/office/drawing/2014/main" id="{E0F8077A-C4C5-4CEC-B341-E3E4C92B8C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9733791" y="1807933"/>
            <a:ext cx="657984" cy="3058040"/>
            <a:chOff x="9719411" y="1709651"/>
            <a:chExt cx="657984" cy="3058040"/>
          </a:xfrm>
        </p:grpSpPr>
        <p:pic>
          <p:nvPicPr>
            <p:cNvPr id="27" name="Picture 2" descr="C:\Users\bruder\Downloads\noun_Keyboard_1702986.png">
              <a:extLst>
                <a:ext uri="{FF2B5EF4-FFF2-40B4-BE49-F238E27FC236}">
                  <a16:creationId xmlns:a16="http://schemas.microsoft.com/office/drawing/2014/main" id="{930BDE16-6B02-45C2-9865-E3D57568C7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19411" y="2269536"/>
              <a:ext cx="657984" cy="6579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85AF678F-56DB-4E0A-8692-7E5467FDD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66709" y="1709651"/>
              <a:ext cx="561276" cy="561276"/>
            </a:xfrm>
            <a:prstGeom prst="rect">
              <a:avLst/>
            </a:prstGeom>
          </p:spPr>
        </p:pic>
        <p:pic>
          <p:nvPicPr>
            <p:cNvPr id="29" name="Picture 6" descr="C:\Users\bruder\Downloads\smiling-lips.png">
              <a:extLst>
                <a:ext uri="{FF2B5EF4-FFF2-40B4-BE49-F238E27FC236}">
                  <a16:creationId xmlns:a16="http://schemas.microsoft.com/office/drawing/2014/main" id="{437C5D6E-2A62-403C-961B-AB3B55F4093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33065" y="3906528"/>
              <a:ext cx="428564" cy="4285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5" descr="C:\Users\bruder\Downloads\wall-clock.png">
              <a:extLst>
                <a:ext uri="{FF2B5EF4-FFF2-40B4-BE49-F238E27FC236}">
                  <a16:creationId xmlns:a16="http://schemas.microsoft.com/office/drawing/2014/main" id="{61ECE483-27C0-417B-B154-722FE9FF87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63395" y="4397676"/>
              <a:ext cx="370015" cy="3700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1" name="Interaktive Schaltfläche: Informationen 44">
              <a:hlinkClick r:id="" action="ppaction://noaction" highlightClick="1"/>
              <a:extLst>
                <a:ext uri="{FF2B5EF4-FFF2-40B4-BE49-F238E27FC236}">
                  <a16:creationId xmlns:a16="http://schemas.microsoft.com/office/drawing/2014/main" id="{36C12EC0-E512-431A-AE35-47BBB24E089C}"/>
                </a:ext>
              </a:extLst>
            </p:cNvPr>
            <p:cNvSpPr/>
            <p:nvPr/>
          </p:nvSpPr>
          <p:spPr>
            <a:xfrm>
              <a:off x="9957885" y="3538179"/>
              <a:ext cx="161575" cy="107924"/>
            </a:xfrm>
            <a:prstGeom prst="actionButtonInformation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 sz="240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66628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5AC097-E155-410D-9AB4-D7CA6E97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Philipp (27) Marketing </a:t>
            </a:r>
            <a:br>
              <a:rPr lang="de-DE" dirty="0"/>
            </a:br>
            <a:r>
              <a:rPr lang="de-DE" dirty="0">
                <a:solidFill>
                  <a:srgbClr val="00837D"/>
                </a:solidFill>
              </a:rPr>
              <a:t>Rot-Grün-Schwäche, kurzsichtig</a:t>
            </a:r>
            <a:endParaRPr lang="de-DE" dirty="0"/>
          </a:p>
        </p:txBody>
      </p:sp>
      <p:pic>
        <p:nvPicPr>
          <p:cNvPr id="12" name="Picture 2" descr="Philipp:&#10;Er hat eine Rot-Grün-Schwäche und ist kurzsichtig">
            <a:extLst>
              <a:ext uri="{FF2B5EF4-FFF2-40B4-BE49-F238E27FC236}">
                <a16:creationId xmlns:a16="http://schemas.microsoft.com/office/drawing/2014/main" id="{623214FE-20B2-47D2-8CF1-E85CCC5CE2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6379" y="1326360"/>
            <a:ext cx="3825557" cy="382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0987DFA-B6C1-4EAC-AF34-DC4D99B2826C}"/>
              </a:ext>
            </a:extLst>
          </p:cNvPr>
          <p:cNvSpPr txBox="1"/>
          <p:nvPr/>
        </p:nvSpPr>
        <p:spPr>
          <a:xfrm>
            <a:off x="999965" y="5146661"/>
            <a:ext cx="493411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i="1" dirty="0"/>
              <a:t>„Ich nutze das Internet häufig unterwegs. Deswegen ist es mir wichtig, dass ich auf dem Handy alles gut erkennen kann.“</a:t>
            </a:r>
          </a:p>
          <a:p>
            <a:endParaRPr lang="de-DE" sz="2000" i="1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2B2B19A-5AD7-4DF4-9596-B4FBDB33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60196"/>
            <a:ext cx="4295776" cy="4616807"/>
          </a:xfrm>
        </p:spPr>
        <p:txBody>
          <a:bodyPr/>
          <a:lstStyle/>
          <a:p>
            <a:r>
              <a:rPr lang="de-DE" dirty="0"/>
              <a:t>Benutzt: </a:t>
            </a:r>
          </a:p>
          <a:p>
            <a:pPr lvl="1"/>
            <a:r>
              <a:rPr lang="de-DE" dirty="0"/>
              <a:t>Smartphone und  Computer </a:t>
            </a:r>
          </a:p>
          <a:p>
            <a:pPr lvl="1"/>
            <a:r>
              <a:rPr lang="de-DE" dirty="0"/>
              <a:t>Bedienungshilfen am Handy und Desktop</a:t>
            </a:r>
          </a:p>
          <a:p>
            <a:r>
              <a:rPr lang="de-DE" dirty="0"/>
              <a:t>Braucht: </a:t>
            </a:r>
          </a:p>
          <a:p>
            <a:pPr lvl="1"/>
            <a:r>
              <a:rPr lang="de-DE" dirty="0"/>
              <a:t>Gute Kontraste</a:t>
            </a:r>
          </a:p>
          <a:p>
            <a:pPr lvl="1"/>
            <a:r>
              <a:rPr lang="de-DE" dirty="0" err="1"/>
              <a:t>Vergrößerbarkeit</a:t>
            </a:r>
            <a:r>
              <a:rPr lang="de-DE" dirty="0"/>
              <a:t> / Responsivität</a:t>
            </a:r>
          </a:p>
          <a:p>
            <a:endParaRPr lang="de-DE" dirty="0"/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30DCED1B-4E17-49C5-89A7-4FF8E4C4D1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173009" y="2051695"/>
            <a:ext cx="437531" cy="2723990"/>
            <a:chOff x="10950580" y="2033192"/>
            <a:chExt cx="437531" cy="2723990"/>
          </a:xfrm>
        </p:grpSpPr>
        <p:pic>
          <p:nvPicPr>
            <p:cNvPr id="14" name="Picture 4" descr="C:\Users\bruder\Downloads\kontrast.png">
              <a:extLst>
                <a:ext uri="{FF2B5EF4-FFF2-40B4-BE49-F238E27FC236}">
                  <a16:creationId xmlns:a16="http://schemas.microsoft.com/office/drawing/2014/main" id="{654ED9F8-94FF-4E25-923A-81B711940E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6748" y="3874854"/>
              <a:ext cx="341045" cy="341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2" descr="C:\Users\bruder\Downloads\responsive-design.png">
              <a:extLst>
                <a:ext uri="{FF2B5EF4-FFF2-40B4-BE49-F238E27FC236}">
                  <a16:creationId xmlns:a16="http://schemas.microsoft.com/office/drawing/2014/main" id="{784A869F-513D-431B-B177-35431CCCBE5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86431" y="4355502"/>
              <a:ext cx="401680" cy="401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C:\Users\bruder\Downloads\responsive-design.png">
              <a:extLst>
                <a:ext uri="{FF2B5EF4-FFF2-40B4-BE49-F238E27FC236}">
                  <a16:creationId xmlns:a16="http://schemas.microsoft.com/office/drawing/2014/main" id="{6D55BC62-DAB0-4E25-BE57-59268508829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50580" y="2033192"/>
              <a:ext cx="428692" cy="4286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DAE915BD-ED83-4316-9156-8E858F6B33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64085" y="2552504"/>
              <a:ext cx="401680" cy="4016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239912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105AC097-E155-410D-9AB4-D7CA6E973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Martin (46), Rentner, früher Programmierer </a:t>
            </a:r>
            <a:r>
              <a:rPr lang="de-DE" dirty="0">
                <a:solidFill>
                  <a:srgbClr val="00837D"/>
                </a:solidFill>
              </a:rPr>
              <a:t>Konzentrationsschwäche, Schädel-Hirn-Trauma</a:t>
            </a:r>
            <a:endParaRPr lang="de-DE" dirty="0"/>
          </a:p>
        </p:txBody>
      </p:sp>
      <p:pic>
        <p:nvPicPr>
          <p:cNvPr id="11" name="Picture 2" descr="Martin:&#10;Er hat eine Konzentrationsschwäche und ein Schädel-Hirn-Trauma ">
            <a:extLst>
              <a:ext uri="{FF2B5EF4-FFF2-40B4-BE49-F238E27FC236}">
                <a16:creationId xmlns:a16="http://schemas.microsoft.com/office/drawing/2014/main" id="{83D8911F-C7D2-4756-A376-7630EB2872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30" y="1405776"/>
            <a:ext cx="3666724" cy="3666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0987DFA-B6C1-4EAC-AF34-DC4D99B2826C}"/>
              </a:ext>
            </a:extLst>
          </p:cNvPr>
          <p:cNvSpPr txBox="1"/>
          <p:nvPr/>
        </p:nvSpPr>
        <p:spPr>
          <a:xfrm>
            <a:off x="999965" y="5146661"/>
            <a:ext cx="4934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000" i="1" dirty="0"/>
              <a:t>„Wenn es nicht zu kompliziert ist, macht </a:t>
            </a:r>
            <a:br>
              <a:rPr lang="de-DE" sz="2000" i="1" dirty="0"/>
            </a:br>
            <a:r>
              <a:rPr lang="de-DE" sz="2000" i="1" dirty="0"/>
              <a:t>mir das Internet immer noch großen Spaß.“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B2B2B19A-5AD7-4DF4-9596-B4FBDB33F2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5999" y="1560196"/>
            <a:ext cx="4295776" cy="4616807"/>
          </a:xfrm>
        </p:spPr>
        <p:txBody>
          <a:bodyPr/>
          <a:lstStyle/>
          <a:p>
            <a:r>
              <a:rPr lang="de-DE" dirty="0"/>
              <a:t>Benutzt: </a:t>
            </a:r>
          </a:p>
          <a:p>
            <a:pPr lvl="1"/>
            <a:r>
              <a:rPr lang="de-DE" dirty="0"/>
              <a:t>Vorlesefunktion</a:t>
            </a:r>
          </a:p>
          <a:p>
            <a:pPr lvl="1"/>
            <a:r>
              <a:rPr lang="de-DE" dirty="0"/>
              <a:t>Leichte Sprache</a:t>
            </a:r>
          </a:p>
          <a:p>
            <a:r>
              <a:rPr lang="de-DE" dirty="0"/>
              <a:t>Braucht: </a:t>
            </a:r>
          </a:p>
          <a:p>
            <a:pPr lvl="1"/>
            <a:r>
              <a:rPr lang="de-DE" dirty="0"/>
              <a:t>Verständlichkeit</a:t>
            </a:r>
          </a:p>
          <a:p>
            <a:pPr lvl="1"/>
            <a:r>
              <a:rPr lang="de-DE" dirty="0"/>
              <a:t>Orientierung</a:t>
            </a:r>
          </a:p>
          <a:p>
            <a:pPr lvl="1"/>
            <a:r>
              <a:rPr lang="de-DE" dirty="0"/>
              <a:t>Übersichtlichkeit, Konsistenz</a:t>
            </a:r>
          </a:p>
          <a:p>
            <a:endParaRPr lang="de-DE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36FF2AED-CE27-4A28-8C42-0C7B37B74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055483" y="2084886"/>
            <a:ext cx="672583" cy="2688227"/>
            <a:chOff x="10167495" y="2153239"/>
            <a:chExt cx="672583" cy="2688226"/>
          </a:xfrm>
        </p:grpSpPr>
        <p:sp>
          <p:nvSpPr>
            <p:cNvPr id="16" name="Interaktive Schaltfläche: Nächste(r) oder Weiter 15">
              <a:hlinkClick r:id="" action="ppaction://hlinkshowjump?jump=nextslide" highlightClick="1"/>
              <a:extLst>
                <a:ext uri="{FF2B5EF4-FFF2-40B4-BE49-F238E27FC236}">
                  <a16:creationId xmlns:a16="http://schemas.microsoft.com/office/drawing/2014/main" id="{E80E2926-B3C9-411F-942C-82749A3AA4C4}"/>
                </a:ext>
              </a:extLst>
            </p:cNvPr>
            <p:cNvSpPr/>
            <p:nvPr/>
          </p:nvSpPr>
          <p:spPr>
            <a:xfrm>
              <a:off x="10263211" y="2153239"/>
              <a:ext cx="470904" cy="313936"/>
            </a:xfrm>
            <a:prstGeom prst="actionButtonForwardNext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20" name="Picture 2" descr="C:\Users\bruder\Downloads\signpost.png">
              <a:extLst>
                <a:ext uri="{FF2B5EF4-FFF2-40B4-BE49-F238E27FC236}">
                  <a16:creationId xmlns:a16="http://schemas.microsoft.com/office/drawing/2014/main" id="{D5914958-FBE8-4BE9-ADFC-F36147F0F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70842" y="4375578"/>
              <a:ext cx="465887" cy="465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4" descr="C:\Users\bruder\Downloads\orientation-compass.png">
              <a:extLst>
                <a:ext uri="{FF2B5EF4-FFF2-40B4-BE49-F238E27FC236}">
                  <a16:creationId xmlns:a16="http://schemas.microsoft.com/office/drawing/2014/main" id="{B0C2332C-AB08-4CE9-B61D-43338438F8E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29988" y="3936452"/>
              <a:ext cx="347595" cy="3475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6" descr="C:\Users\bruder\Desktop\Icon_Leichte_Sprache_ohneSchrift_speziell_0900_0700_sv.png">
              <a:extLst>
                <a:ext uri="{FF2B5EF4-FFF2-40B4-BE49-F238E27FC236}">
                  <a16:creationId xmlns:a16="http://schemas.microsoft.com/office/drawing/2014/main" id="{23905CD3-AE8E-45B1-9AF8-D0ECA72108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67495" y="2534320"/>
              <a:ext cx="672583" cy="4483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3">
              <a:extLst>
                <a:ext uri="{FF2B5EF4-FFF2-40B4-BE49-F238E27FC236}">
                  <a16:creationId xmlns:a16="http://schemas.microsoft.com/office/drawing/2014/main" id="{DA6A3BB3-B197-4B57-BA75-4C959199DC3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47417" y="3309083"/>
              <a:ext cx="465887" cy="4658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258549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Zugang zu Inhalten</a:t>
            </a:r>
          </a:p>
        </p:txBody>
      </p:sp>
      <p:grpSp>
        <p:nvGrpSpPr>
          <p:cNvPr id="21" name="Gruppieren 20" descr="Es gibt verschiedene Menschen mit unterschiedlichen Einschränkungen. Diese Menschen greifen über Hilfsmittel auf digitale Medien zu. Digitale Medien müssen so gestaltet sein, dass sie mit Hilfsmitteln zugänglich sind. ">
            <a:extLst>
              <a:ext uri="{FF2B5EF4-FFF2-40B4-BE49-F238E27FC236}">
                <a16:creationId xmlns:a16="http://schemas.microsoft.com/office/drawing/2014/main" id="{152063E9-F9D5-4761-B859-36F028964A7A}"/>
              </a:ext>
            </a:extLst>
          </p:cNvPr>
          <p:cNvGrpSpPr/>
          <p:nvPr/>
        </p:nvGrpSpPr>
        <p:grpSpPr>
          <a:xfrm>
            <a:off x="670024" y="1331616"/>
            <a:ext cx="10551174" cy="4661698"/>
            <a:chOff x="670024" y="1331616"/>
            <a:chExt cx="10551174" cy="4661698"/>
          </a:xfrm>
        </p:grpSpPr>
        <p:sp>
          <p:nvSpPr>
            <p:cNvPr id="28" name="Menschen_Text">
              <a:extLst>
                <a:ext uri="{FF2B5EF4-FFF2-40B4-BE49-F238E27FC236}">
                  <a16:creationId xmlns:a16="http://schemas.microsoft.com/office/drawing/2014/main" id="{998CA27E-35C8-4C0A-BEA8-0BA8EB81D30C}"/>
                </a:ext>
              </a:extLst>
            </p:cNvPr>
            <p:cNvSpPr txBox="1"/>
            <p:nvPr/>
          </p:nvSpPr>
          <p:spPr>
            <a:xfrm>
              <a:off x="1173357" y="5608593"/>
              <a:ext cx="6096000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Menschen</a:t>
              </a:r>
            </a:p>
          </p:txBody>
        </p:sp>
        <p:grpSp>
          <p:nvGrpSpPr>
            <p:cNvPr id="16" name="Menschen_Bilder"/>
            <p:cNvGrpSpPr/>
            <p:nvPr/>
          </p:nvGrpSpPr>
          <p:grpSpPr>
            <a:xfrm>
              <a:off x="670024" y="1556427"/>
              <a:ext cx="3786457" cy="3616411"/>
              <a:chOff x="7925067" y="1629638"/>
              <a:chExt cx="3013883" cy="3818646"/>
            </a:xfrm>
          </p:grpSpPr>
          <p:pic>
            <p:nvPicPr>
              <p:cNvPr id="9" name="Picture 3" descr="R:\02_Projekte\Vorträge_DigitaleBarrierefreiheit\Medien\persona\Reinhard2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57042" y="1670252"/>
                <a:ext cx="1181908" cy="157587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2" descr="R:\02_Projekte\Vorträge_DigitaleBarrierefreiheit\Medien\persona\Antonia1.png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613026" y="4110809"/>
                <a:ext cx="1003106" cy="133747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3" descr="R:\02_Projekte\Vorträge_DigitaleBarrierefreiheit\Medien\persona\Lea2.png">
                <a:extLst>
                  <a:ext uri="{FF2B5EF4-FFF2-40B4-BE49-F238E27FC236}">
                    <a16:creationId xmlns:a16="http://schemas.microsoft.com/office/drawing/2014/main" id="{61D2ECD7-B77F-B94A-8541-274B16EAFB2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868794" y="2553159"/>
                <a:ext cx="1245809" cy="166107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3" descr="R:\02_Projekte\Vorträge_DigitaleBarrierefreiheit\Medien\persona\Philipp2.pn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25702" y="3957377"/>
                <a:ext cx="1107578" cy="14767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3" descr="R:\02_Projekte\Vorträge_DigitaleBarrierefreiheit\Medien\persona\Martin2.png"/>
              <p:cNvPicPr>
                <a:picLocks noChangeAspect="1" noChangeArrowheads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5067" y="1629638"/>
                <a:ext cx="1147601" cy="153013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27" name="Digitale Inhalte_Text">
              <a:extLst>
                <a:ext uri="{FF2B5EF4-FFF2-40B4-BE49-F238E27FC236}">
                  <a16:creationId xmlns:a16="http://schemas.microsoft.com/office/drawing/2014/main" id="{D02EED90-B839-450C-98C1-AEBEC483EEDE}"/>
                </a:ext>
              </a:extLst>
            </p:cNvPr>
            <p:cNvSpPr txBox="1"/>
            <p:nvPr/>
          </p:nvSpPr>
          <p:spPr>
            <a:xfrm>
              <a:off x="9117095" y="5608593"/>
              <a:ext cx="2104103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dirty="0"/>
                <a:t>Digitale Inhalte	</a:t>
              </a:r>
            </a:p>
          </p:txBody>
        </p:sp>
        <p:grpSp>
          <p:nvGrpSpPr>
            <p:cNvPr id="15" name="Digitale Inhalte_Bilder"/>
            <p:cNvGrpSpPr/>
            <p:nvPr/>
          </p:nvGrpSpPr>
          <p:grpSpPr>
            <a:xfrm>
              <a:off x="9117095" y="1966895"/>
              <a:ext cx="1735163" cy="2572622"/>
              <a:chOff x="2026589" y="2444038"/>
              <a:chExt cx="1381127" cy="2716487"/>
            </a:xfrm>
          </p:grpSpPr>
          <p:pic>
            <p:nvPicPr>
              <p:cNvPr id="5" name="Picture 30">
                <a:extLst>
                  <a:ext uri="{FF2B5EF4-FFF2-40B4-BE49-F238E27FC236}">
                    <a16:creationId xmlns:a16="http://schemas.microsoft.com/office/drawing/2014/main" id="{5008D469-5F4A-4926-9E7C-2F7A8A68C1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26589" y="2444038"/>
                <a:ext cx="440267" cy="715735"/>
              </a:xfrm>
              <a:prstGeom prst="rect">
                <a:avLst/>
              </a:prstGeom>
            </p:spPr>
          </p:pic>
          <p:pic>
            <p:nvPicPr>
              <p:cNvPr id="6" name="Picture 48">
                <a:extLst>
                  <a:ext uri="{FF2B5EF4-FFF2-40B4-BE49-F238E27FC236}">
                    <a16:creationId xmlns:a16="http://schemas.microsoft.com/office/drawing/2014/main" id="{6D607B94-F47F-4146-9868-14C0F683F9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027024" y="3733725"/>
                <a:ext cx="491067" cy="654756"/>
              </a:xfrm>
              <a:prstGeom prst="rect">
                <a:avLst/>
              </a:prstGeom>
            </p:spPr>
          </p:pic>
          <p:pic>
            <p:nvPicPr>
              <p:cNvPr id="7" name="Picture 54">
                <a:extLst>
                  <a:ext uri="{FF2B5EF4-FFF2-40B4-BE49-F238E27FC236}">
                    <a16:creationId xmlns:a16="http://schemas.microsoft.com/office/drawing/2014/main" id="{5E431F56-B3BA-4F12-A99F-F5166E9AFA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6799" y="3078969"/>
                <a:ext cx="491067" cy="654756"/>
              </a:xfrm>
              <a:prstGeom prst="rect">
                <a:avLst/>
              </a:prstGeom>
            </p:spPr>
          </p:pic>
          <p:pic>
            <p:nvPicPr>
              <p:cNvPr id="8" name="Picture 74">
                <a:extLst>
                  <a:ext uri="{FF2B5EF4-FFF2-40B4-BE49-F238E27FC236}">
                    <a16:creationId xmlns:a16="http://schemas.microsoft.com/office/drawing/2014/main" id="{99BE113C-1D22-4E73-B3BE-529ABD2D25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76949" y="4389044"/>
                <a:ext cx="630767" cy="771481"/>
              </a:xfrm>
              <a:prstGeom prst="rect">
                <a:avLst/>
              </a:prstGeom>
            </p:spPr>
          </p:pic>
        </p:grpSp>
        <p:grpSp>
          <p:nvGrpSpPr>
            <p:cNvPr id="2" name="Gruppieren 1" descr="Es gibt verschiedene Menschen mit unterschiedlichen Einschränkungen. Diese greifen über Hilfsmittel auf digitale Medien zu. Digitale Medien müssen so gestaltet sein, dass sie zugänglich sind. ">
              <a:extLst>
                <a:ext uri="{FF2B5EF4-FFF2-40B4-BE49-F238E27FC236}">
                  <a16:creationId xmlns:a16="http://schemas.microsoft.com/office/drawing/2014/main" id="{D679CCD2-E884-4C0F-816B-7191748E10C8}"/>
                </a:ext>
              </a:extLst>
            </p:cNvPr>
            <p:cNvGrpSpPr/>
            <p:nvPr/>
          </p:nvGrpSpPr>
          <p:grpSpPr>
            <a:xfrm>
              <a:off x="4448934" y="1331616"/>
              <a:ext cx="4200778" cy="4597111"/>
              <a:chOff x="3330542" y="862148"/>
              <a:chExt cx="4435691" cy="4854188"/>
            </a:xfrm>
          </p:grpSpPr>
          <p:grpSp>
            <p:nvGrpSpPr>
              <p:cNvPr id="17" name="Gruppieren 16"/>
              <p:cNvGrpSpPr/>
              <p:nvPr/>
            </p:nvGrpSpPr>
            <p:grpSpPr>
              <a:xfrm>
                <a:off x="3330542" y="1275262"/>
                <a:ext cx="4435691" cy="4441074"/>
                <a:chOff x="2648362" y="1002088"/>
                <a:chExt cx="3343667" cy="3330806"/>
              </a:xfrm>
            </p:grpSpPr>
            <p:grpSp>
              <p:nvGrpSpPr>
                <p:cNvPr id="18" name="Gruppieren 17"/>
                <p:cNvGrpSpPr/>
                <p:nvPr/>
              </p:nvGrpSpPr>
              <p:grpSpPr>
                <a:xfrm>
                  <a:off x="3785162" y="1754131"/>
                  <a:ext cx="1078768" cy="2578763"/>
                  <a:chOff x="3724090" y="1995160"/>
                  <a:chExt cx="1220372" cy="2748858"/>
                </a:xfrm>
              </p:grpSpPr>
              <p:pic>
                <p:nvPicPr>
                  <p:cNvPr id="22" name="Picture 4" descr="https://lydiaswelt.files.wordpress.com/2017/05/laptop-braillezeile-3.jpg?w=1080"/>
                  <p:cNvPicPr>
                    <a:picLocks noChangeAspect="1" noChangeArrowheads="1"/>
                  </p:cNvPicPr>
                  <p:nvPr/>
                </p:nvPicPr>
                <p:blipFill>
                  <a:blip r:embed="rId11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24090" y="1995160"/>
                    <a:ext cx="1220372" cy="828618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pic>
                <p:nvPicPr>
                  <p:cNvPr id="24" name="Picture 8" descr="Modern computer monitor stock illustration. Illustration ..."/>
                  <p:cNvPicPr>
                    <a:picLocks noChangeAspect="1" noChangeArrowheads="1"/>
                  </p:cNvPicPr>
                  <p:nvPr/>
                </p:nvPicPr>
                <p:blipFill>
                  <a:blip r:embed="rId1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3767826" y="3687874"/>
                    <a:ext cx="1164214" cy="1056144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sp>
              <p:nvSpPr>
                <p:cNvPr id="19" name="Gleichschenkliges Dreieck 18"/>
                <p:cNvSpPr/>
                <p:nvPr/>
              </p:nvSpPr>
              <p:spPr>
                <a:xfrm rot="16200000">
                  <a:off x="1641747" y="2008703"/>
                  <a:ext cx="2962099" cy="948870"/>
                </a:xfrm>
                <a:prstGeom prst="triangle">
                  <a:avLst>
                    <a:gd name="adj" fmla="val 52425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>
                    <a:solidFill>
                      <a:srgbClr val="FFFFFF"/>
                    </a:solidFill>
                  </a:endParaRPr>
                </a:p>
              </p:txBody>
            </p:sp>
            <p:sp>
              <p:nvSpPr>
                <p:cNvPr id="20" name="Gleichschenkliges Dreieck 19"/>
                <p:cNvSpPr/>
                <p:nvPr/>
              </p:nvSpPr>
              <p:spPr>
                <a:xfrm rot="5400000">
                  <a:off x="4036544" y="2008704"/>
                  <a:ext cx="2962099" cy="948870"/>
                </a:xfrm>
                <a:prstGeom prst="triangle">
                  <a:avLst>
                    <a:gd name="adj" fmla="val 52425"/>
                  </a:avLst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dirty="0">
                    <a:solidFill>
                      <a:srgbClr val="FFFFFF"/>
                    </a:solidFill>
                  </a:endParaRPr>
                </a:p>
              </p:txBody>
            </p:sp>
          </p:grpSp>
          <p:pic>
            <p:nvPicPr>
              <p:cNvPr id="25" name="Picture 13">
                <a:extLst>
                  <a:ext uri="{FF2B5EF4-FFF2-40B4-BE49-F238E27FC236}">
                    <a16:creationId xmlns:a16="http://schemas.microsoft.com/office/drawing/2014/main" id="{AD90D009-AE31-497C-9EDB-DA401CDCB5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44430" y="3586763"/>
                <a:ext cx="1234376" cy="707950"/>
              </a:xfrm>
              <a:prstGeom prst="roundRect">
                <a:avLst>
                  <a:gd name="adj" fmla="val 4167"/>
                </a:avLst>
              </a:prstGeom>
              <a:solidFill>
                <a:srgbClr val="FFFFFF"/>
              </a:solidFill>
              <a:ln w="76200" cap="sq">
                <a:solidFill>
                  <a:srgbClr val="292929"/>
                </a:solidFill>
                <a:miter lim="800000"/>
              </a:ln>
              <a:effectLst>
                <a:reflection blurRad="12700" stA="28000" endPos="28000" dist="5000" dir="5400000" sy="-100000" algn="bl" rotWithShape="0"/>
              </a:effectLst>
              <a:scene3d>
                <a:camera prst="orthographicFront"/>
                <a:lightRig rig="threePt" dir="t">
                  <a:rot lat="0" lon="0" rev="2700000"/>
                </a:lightRig>
              </a:scene3d>
              <a:sp3d>
                <a:bevelT h="38100"/>
                <a:contourClr>
                  <a:srgbClr val="C0C0C0"/>
                </a:contourClr>
              </a:sp3d>
            </p:spPr>
          </p:pic>
          <p:pic>
            <p:nvPicPr>
              <p:cNvPr id="26" name="Picture 3" descr="C:\Users\bruder\Pictures\Camera Roll\Maus.JPG">
                <a:extLst>
                  <a:ext uri="{FF2B5EF4-FFF2-40B4-BE49-F238E27FC236}">
                    <a16:creationId xmlns:a16="http://schemas.microsoft.com/office/drawing/2014/main" id="{FE2FD816-DFA7-4B6A-8081-63FF7CFF5DA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801" t="22763"/>
              <a:stretch/>
            </p:blipFill>
            <p:spPr bwMode="auto">
              <a:xfrm>
                <a:off x="4863630" y="862148"/>
                <a:ext cx="1395383" cy="123099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42282277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Screenreader</a:t>
            </a:r>
          </a:p>
        </p:txBody>
      </p:sp>
      <p:pic>
        <p:nvPicPr>
          <p:cNvPr id="6" name="LHM_Rollwagerl_screenreader.avi" descr="Video das einen Screenreader abspielt. Es zeigt, wie man mit der Tastatur durch die Webseite springt und jeweils der aktive Bereich farblich markiert wird.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0792"/>
          <a:stretch/>
        </p:blipFill>
        <p:spPr>
          <a:xfrm>
            <a:off x="838200" y="1331616"/>
            <a:ext cx="9660761" cy="4701116"/>
          </a:xfrm>
        </p:spPr>
      </p:pic>
    </p:spTree>
    <p:extLst>
      <p:ext uri="{BB962C8B-B14F-4D97-AF65-F5344CB8AC3E}">
        <p14:creationId xmlns:p14="http://schemas.microsoft.com/office/powerpoint/2010/main" val="1560825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88F954AF-42BA-40F0-8F08-9C6E4BA0B3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219510"/>
            <a:ext cx="11289029" cy="1343025"/>
          </a:xfrm>
        </p:spPr>
        <p:txBody>
          <a:bodyPr/>
          <a:lstStyle/>
          <a:p>
            <a:r>
              <a:rPr lang="de-DE" dirty="0"/>
              <a:t>Die vier Prinzipien der digitalen Barrierefreiheit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4452CB43-C62A-4A2E-BC6B-348679F5399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Nach WCAG</a:t>
            </a:r>
          </a:p>
        </p:txBody>
      </p:sp>
      <p:pic>
        <p:nvPicPr>
          <p:cNvPr id="3" name="Bildplatzhalter 2">
            <a:extLst>
              <a:ext uri="{FF2B5EF4-FFF2-40B4-BE49-F238E27FC236}">
                <a16:creationId xmlns:a16="http://schemas.microsoft.com/office/drawing/2014/main" id="{E07E1881-E890-454E-B314-343007DDD3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8" b="570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609343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A3E8D1F-15D1-4412-8C26-07F9F2445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Unsere Themen</a:t>
            </a:r>
          </a:p>
        </p:txBody>
      </p:sp>
      <p:sp>
        <p:nvSpPr>
          <p:cNvPr id="7" name="Inhaltsplatzhalter 6">
            <a:extLst>
              <a:ext uri="{FF2B5EF4-FFF2-40B4-BE49-F238E27FC236}">
                <a16:creationId xmlns:a16="http://schemas.microsoft.com/office/drawing/2014/main" id="{5CE7ED59-B6F3-4F9D-B404-582028C442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Wer ist auf digitale Barrierefreiheit angewiesen?</a:t>
            </a:r>
          </a:p>
          <a:p>
            <a:r>
              <a:rPr lang="de-DE" dirty="0"/>
              <a:t>Was ist digitale Barrierefreiheit?</a:t>
            </a:r>
          </a:p>
          <a:p>
            <a:r>
              <a:rPr lang="de-DE" dirty="0"/>
              <a:t>Was müssen Online Redakteure beachten?</a:t>
            </a:r>
          </a:p>
          <a:p>
            <a:r>
              <a:rPr lang="de-DE" dirty="0"/>
              <a:t>Wie wird digitale Barrierefreiheit festgestellt?</a:t>
            </a:r>
          </a:p>
          <a:p>
            <a:r>
              <a:rPr lang="de-DE" dirty="0"/>
              <a:t>Fragen? Antworten!</a:t>
            </a:r>
          </a:p>
        </p:txBody>
      </p:sp>
      <p:pic>
        <p:nvPicPr>
          <p:cNvPr id="6" name="Grafik 7">
            <a:extLst>
              <a:ext uri="{FF2B5EF4-FFF2-40B4-BE49-F238E27FC236}">
                <a16:creationId xmlns:a16="http://schemas.microsoft.com/office/drawing/2014/main" id="{2E88862C-2595-49EC-8855-869F2F9009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87" y="1693523"/>
            <a:ext cx="3888085" cy="2187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8981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40FE3-1D7A-4064-B42A-0432079D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WCAG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159501E4-C971-4697-9957-2AC4EAF17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96"/>
            <a:ext cx="7438697" cy="4616807"/>
          </a:xfrm>
        </p:spPr>
        <p:txBody>
          <a:bodyPr/>
          <a:lstStyle/>
          <a:p>
            <a:r>
              <a:rPr lang="de-DE" dirty="0"/>
              <a:t>Web Content </a:t>
            </a:r>
            <a:r>
              <a:rPr lang="de-DE" dirty="0" err="1"/>
              <a:t>Accessibility</a:t>
            </a:r>
            <a:r>
              <a:rPr lang="de-DE" dirty="0"/>
              <a:t> Guidelines</a:t>
            </a:r>
          </a:p>
          <a:p>
            <a:r>
              <a:rPr lang="de-DE" dirty="0"/>
              <a:t>Internationaler Standard, der beschreibt, wie Websites zugänglich gestaltet werden</a:t>
            </a:r>
          </a:p>
          <a:p>
            <a:r>
              <a:rPr lang="de-DE" dirty="0"/>
              <a:t>Kann auch auf andere digitale Medien angewandt werden</a:t>
            </a:r>
          </a:p>
        </p:txBody>
      </p:sp>
      <p:pic>
        <p:nvPicPr>
          <p:cNvPr id="4" name="Grafik 3" descr="Logo: W3C">
            <a:extLst>
              <a:ext uri="{FF2B5EF4-FFF2-40B4-BE49-F238E27FC236}">
                <a16:creationId xmlns:a16="http://schemas.microsoft.com/office/drawing/2014/main" id="{8EB1FE5D-B83A-4156-BF2A-05599D30EA3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743768" y="1560196"/>
            <a:ext cx="1610032" cy="107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2849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983663-E041-4D10-9F8D-A2D821364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WCAG -  4 Prinzipien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F0F8CE-BB84-4F35-ADAE-0A705EC26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60196"/>
            <a:ext cx="4606254" cy="4739936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Wahrnehmbar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Bsp.: Unterscheidbar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Bedienbar</a:t>
            </a:r>
            <a:r>
              <a:rPr lang="de-DE" dirty="0"/>
              <a:t> </a:t>
            </a:r>
          </a:p>
          <a:p>
            <a:pPr lvl="1"/>
            <a:r>
              <a:rPr lang="de-DE" dirty="0"/>
              <a:t>Bsp.: Navigierbar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Verständlich</a:t>
            </a:r>
          </a:p>
          <a:p>
            <a:pPr lvl="1"/>
            <a:r>
              <a:rPr lang="de-DE" dirty="0"/>
              <a:t>Bsp.: Hilfestellung bei der Eingabe</a:t>
            </a:r>
          </a:p>
          <a:p>
            <a:pPr marL="457200" indent="-457200">
              <a:spcBef>
                <a:spcPts val="3000"/>
              </a:spcBef>
              <a:buFont typeface="+mj-lt"/>
              <a:buAutoNum type="arabicPeriod"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Robust</a:t>
            </a:r>
          </a:p>
          <a:p>
            <a:pPr lvl="1"/>
            <a:r>
              <a:rPr lang="de-DE" dirty="0"/>
              <a:t>Bsp.: Kompatibel </a:t>
            </a:r>
          </a:p>
          <a:p>
            <a:pPr lvl="4"/>
            <a:endParaRPr lang="de-DE" dirty="0"/>
          </a:p>
        </p:txBody>
      </p: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60EEFBB-DB9A-4477-9E42-5601A102EE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5705474" y="1602529"/>
            <a:ext cx="1641856" cy="4431861"/>
            <a:chOff x="5705474" y="1602529"/>
            <a:chExt cx="1641856" cy="4431861"/>
          </a:xfrm>
        </p:grpSpPr>
        <p:pic>
          <p:nvPicPr>
            <p:cNvPr id="5" name="Bild 1" title="Dekorativ">
              <a:extLst>
                <a:ext uri="{FF2B5EF4-FFF2-40B4-BE49-F238E27FC236}">
                  <a16:creationId xmlns:a16="http://schemas.microsoft.com/office/drawing/2014/main" id="{46E6185E-87EA-46A4-A90A-0CBDC2918D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708701" y="1602529"/>
              <a:ext cx="1633728" cy="950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6" name="Bild 2" title="Dekorativ">
              <a:extLst>
                <a:ext uri="{FF2B5EF4-FFF2-40B4-BE49-F238E27FC236}">
                  <a16:creationId xmlns:a16="http://schemas.microsoft.com/office/drawing/2014/main" id="{0A9D80CA-EFB9-419D-978B-BA2F480F8F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705474" y="2742329"/>
              <a:ext cx="1641856" cy="9591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" name="Bild 3" title="Dekorativ">
              <a:extLst>
                <a:ext uri="{FF2B5EF4-FFF2-40B4-BE49-F238E27FC236}">
                  <a16:creationId xmlns:a16="http://schemas.microsoft.com/office/drawing/2014/main" id="{D282AC61-2983-456D-B2E2-E52A64E825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712430" y="3907974"/>
              <a:ext cx="1633728" cy="9591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8" name="Bild 4" title="Dekorativ">
              <a:extLst>
                <a:ext uri="{FF2B5EF4-FFF2-40B4-BE49-F238E27FC236}">
                  <a16:creationId xmlns:a16="http://schemas.microsoft.com/office/drawing/2014/main" id="{0AC6C91F-110C-45A8-8D91-65546A621FC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/>
          </p:blipFill>
          <p:spPr bwMode="auto">
            <a:xfrm>
              <a:off x="5712012" y="5075286"/>
              <a:ext cx="1625600" cy="959104"/>
            </a:xfrm>
            <a:prstGeom prst="rect">
              <a:avLst/>
            </a:prstGeom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7243747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 1: Wahrnehmbar – Unterscheidbar: Farbkontraste</a:t>
            </a:r>
          </a:p>
        </p:txBody>
      </p:sp>
      <p:grpSp>
        <p:nvGrpSpPr>
          <p:cNvPr id="4" name="Gruppieren 3" descr="Schlechtes Beispiel:&#10;Hellrote Schriftfarbe ist auf dunkelroter Hintergrundfarbe nicht lesbar"/>
          <p:cNvGrpSpPr/>
          <p:nvPr/>
        </p:nvGrpSpPr>
        <p:grpSpPr>
          <a:xfrm>
            <a:off x="816507" y="2612910"/>
            <a:ext cx="5132536" cy="3163904"/>
            <a:chOff x="612380" y="1959682"/>
            <a:chExt cx="3849402" cy="2372928"/>
          </a:xfrm>
        </p:grpSpPr>
        <p:pic>
          <p:nvPicPr>
            <p:cNvPr id="9" name="Beispiel schlecht" descr="Menü einer Hompage mit zu geringen Kontastwerten; die Schrift ist hellrot auf etwas dunkler rotem Hnterrund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2380" y="1959682"/>
              <a:ext cx="3403175" cy="11555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Falsch"/>
            <p:cNvSpPr txBox="1"/>
            <p:nvPr/>
          </p:nvSpPr>
          <p:spPr>
            <a:xfrm>
              <a:off x="3093630" y="2139702"/>
              <a:ext cx="1368152" cy="21929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b="1" dirty="0">
                  <a:solidFill>
                    <a:srgbClr val="C00000"/>
                  </a:solidFill>
                  <a:latin typeface="FiraGO" panose="020F0502020204030204"/>
                  <a:sym typeface="Wingdings"/>
                </a:rPr>
                <a:t></a:t>
              </a:r>
              <a:endParaRPr lang="de-DE" sz="15333" b="1" dirty="0">
                <a:solidFill>
                  <a:srgbClr val="C00000"/>
                </a:solidFill>
                <a:latin typeface="FiraGO" panose="020F0502020204030204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22A045C8-1C3D-42E5-A64D-81E6451EA0F5}"/>
                </a:ext>
              </a:extLst>
            </p:cNvPr>
            <p:cNvSpPr/>
            <p:nvPr/>
          </p:nvSpPr>
          <p:spPr>
            <a:xfrm>
              <a:off x="1115616" y="2427734"/>
              <a:ext cx="828092" cy="144016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</p:grpSp>
      <p:grpSp>
        <p:nvGrpSpPr>
          <p:cNvPr id="5" name="Gruppieren 4" descr="Gutes Beispiel:&#10;Schwarze Schriftfarbe sehr gut lesbar auf hellblauen Hintergrund"/>
          <p:cNvGrpSpPr/>
          <p:nvPr/>
        </p:nvGrpSpPr>
        <p:grpSpPr>
          <a:xfrm>
            <a:off x="6336027" y="2180862"/>
            <a:ext cx="5203400" cy="4316032"/>
            <a:chOff x="4752020" y="1635646"/>
            <a:chExt cx="3902550" cy="3237024"/>
          </a:xfrm>
        </p:grpSpPr>
        <p:pic>
          <p:nvPicPr>
            <p:cNvPr id="8" name="Beispiel richtig" descr="Menü einer Hompage mit guten Kontastwerten" title="Menü einer Hompage mit guten Kontastwerten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956"/>
            <a:stretch/>
          </p:blipFill>
          <p:spPr bwMode="auto">
            <a:xfrm>
              <a:off x="4752020" y="1635646"/>
              <a:ext cx="3041358" cy="22063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ichtig"/>
            <p:cNvSpPr txBox="1"/>
            <p:nvPr/>
          </p:nvSpPr>
          <p:spPr>
            <a:xfrm>
              <a:off x="7286418" y="2679762"/>
              <a:ext cx="1368152" cy="219290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dirty="0">
                  <a:solidFill>
                    <a:srgbClr val="92D050"/>
                  </a:solidFill>
                  <a:latin typeface="FiraGO" panose="020F0502020204030204"/>
                  <a:sym typeface="Wingdings"/>
                </a:rPr>
                <a:t></a:t>
              </a:r>
              <a:endParaRPr lang="de-DE" sz="18400" dirty="0">
                <a:solidFill>
                  <a:srgbClr val="92D050"/>
                </a:solidFill>
                <a:latin typeface="FiraGO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02732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 2: Bedienbar – Navigierbar: Tastaturfokus</a:t>
            </a:r>
          </a:p>
        </p:txBody>
      </p:sp>
      <p:grpSp>
        <p:nvGrpSpPr>
          <p:cNvPr id="4" name="Gruppieren 3" descr="Schlechtes Beispiel:&#10;Bei der Tastaturbedienung der Webseite fehlt visuelle Markierung, wo auf der Webseite man sich befindet."/>
          <p:cNvGrpSpPr/>
          <p:nvPr/>
        </p:nvGrpSpPr>
        <p:grpSpPr>
          <a:xfrm>
            <a:off x="815416" y="2316291"/>
            <a:ext cx="5136569" cy="4538316"/>
            <a:chOff x="611561" y="1737218"/>
            <a:chExt cx="3852427" cy="3403737"/>
          </a:xfrm>
        </p:grpSpPr>
        <p:pic>
          <p:nvPicPr>
            <p:cNvPr id="6" name="Picture 2" descr="Homepage, bei der der aufgerufene Menüpunkt nicht gekennzeichnet ist" title="Homepage, bei der der aufgerufene Menüpunkt nicht gekennzeichnet ist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1561" y="1737218"/>
              <a:ext cx="3672401" cy="2238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Ellipse 10"/>
            <p:cNvSpPr/>
            <p:nvPr/>
          </p:nvSpPr>
          <p:spPr bwMode="auto">
            <a:xfrm>
              <a:off x="1367644" y="2336202"/>
              <a:ext cx="1296144" cy="432048"/>
            </a:xfrm>
            <a:prstGeom prst="ellipse">
              <a:avLst/>
            </a:prstGeom>
            <a:noFill/>
            <a:ln w="2857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 dirty="0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2" name="Falsch"/>
            <p:cNvSpPr txBox="1"/>
            <p:nvPr/>
          </p:nvSpPr>
          <p:spPr>
            <a:xfrm>
              <a:off x="3095836" y="2948047"/>
              <a:ext cx="1368152" cy="21929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b="1" dirty="0">
                  <a:solidFill>
                    <a:srgbClr val="C00000"/>
                  </a:solidFill>
                  <a:latin typeface="FiraGO" panose="020F0502020204030204"/>
                  <a:sym typeface="Wingdings"/>
                </a:rPr>
                <a:t></a:t>
              </a:r>
              <a:endParaRPr lang="de-DE" sz="15333" b="1" dirty="0">
                <a:solidFill>
                  <a:srgbClr val="C00000"/>
                </a:solidFill>
                <a:latin typeface="FiraGO" panose="020F0502020204030204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5CB4C550-4C13-4DF6-A8BC-658DE4B4096C}"/>
                </a:ext>
              </a:extLst>
            </p:cNvPr>
            <p:cNvSpPr/>
            <p:nvPr/>
          </p:nvSpPr>
          <p:spPr>
            <a:xfrm>
              <a:off x="611561" y="1815666"/>
              <a:ext cx="1152127" cy="3240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</p:grpSp>
      <p:grpSp>
        <p:nvGrpSpPr>
          <p:cNvPr id="7" name="Gruppieren 6" descr="Gutes Beispiel:&#10;Bei der Tastaturbedienung der Webseite ist visuelle Markierung, wo auf der Webseite man sich befindet, vorhanden.">
            <a:extLst>
              <a:ext uri="{FF2B5EF4-FFF2-40B4-BE49-F238E27FC236}">
                <a16:creationId xmlns:a16="http://schemas.microsoft.com/office/drawing/2014/main" id="{22894F51-8B25-4DE4-9AE6-D6A8533B6201}"/>
              </a:ext>
            </a:extLst>
          </p:cNvPr>
          <p:cNvGrpSpPr/>
          <p:nvPr/>
        </p:nvGrpSpPr>
        <p:grpSpPr>
          <a:xfrm>
            <a:off x="6480043" y="2316292"/>
            <a:ext cx="5257560" cy="4659720"/>
            <a:chOff x="4860032" y="1737218"/>
            <a:chExt cx="3943170" cy="3494790"/>
          </a:xfrm>
        </p:grpSpPr>
        <p:pic>
          <p:nvPicPr>
            <p:cNvPr id="9" name="Picture 3" descr="Homepage, bei der der aufgerufene Menüpunkt gekennzeichnet ist" title="Homepage, bei der der aufgerufene Menüpunkt gekennzeichnet ist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1775"/>
            <a:stretch/>
          </p:blipFill>
          <p:spPr bwMode="auto">
            <a:xfrm>
              <a:off x="4860032" y="1737218"/>
              <a:ext cx="3300340" cy="22459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0" name="Ellipse 9"/>
            <p:cNvSpPr/>
            <p:nvPr/>
          </p:nvSpPr>
          <p:spPr bwMode="auto">
            <a:xfrm>
              <a:off x="4860032" y="2678495"/>
              <a:ext cx="1296144" cy="432048"/>
            </a:xfrm>
            <a:prstGeom prst="ellipse">
              <a:avLst/>
            </a:prstGeom>
            <a:noFill/>
            <a:ln w="28575" cap="flat" cmpd="sng" algn="ctr">
              <a:solidFill>
                <a:srgbClr val="00964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3" name="Richtig"/>
            <p:cNvSpPr txBox="1"/>
            <p:nvPr/>
          </p:nvSpPr>
          <p:spPr>
            <a:xfrm>
              <a:off x="7435050" y="3039100"/>
              <a:ext cx="1368152" cy="219290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dirty="0">
                  <a:solidFill>
                    <a:srgbClr val="92D050"/>
                  </a:solidFill>
                  <a:latin typeface="FiraGO" panose="020F0502020204030204"/>
                  <a:sym typeface="Wingdings"/>
                </a:rPr>
                <a:t></a:t>
              </a:r>
              <a:endParaRPr lang="de-DE" sz="18400" dirty="0">
                <a:solidFill>
                  <a:srgbClr val="92D050"/>
                </a:solidFill>
                <a:latin typeface="FiraGO" panose="020F0502020204030204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B4674DDF-5E6B-463A-81A2-88DB932DBCE3}"/>
                </a:ext>
              </a:extLst>
            </p:cNvPr>
            <p:cNvSpPr/>
            <p:nvPr/>
          </p:nvSpPr>
          <p:spPr>
            <a:xfrm>
              <a:off x="4932040" y="1752698"/>
              <a:ext cx="900093" cy="324036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64528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 3: Verständlich - Hilfestellung bei der Eingabe: Formulare</a:t>
            </a:r>
          </a:p>
        </p:txBody>
      </p:sp>
      <p:grpSp>
        <p:nvGrpSpPr>
          <p:cNvPr id="7" name="Gruppieren 6" descr="Schlechtes Beispiel:&#10;Webseitenformular teilt Fehlermeldung mit ohne Info wo dieser Fehler genau liegt.">
            <a:extLst>
              <a:ext uri="{FF2B5EF4-FFF2-40B4-BE49-F238E27FC236}">
                <a16:creationId xmlns:a16="http://schemas.microsoft.com/office/drawing/2014/main" id="{B017555A-CDA2-4F13-89C8-0E00C2369C4F}"/>
              </a:ext>
            </a:extLst>
          </p:cNvPr>
          <p:cNvGrpSpPr/>
          <p:nvPr/>
        </p:nvGrpSpPr>
        <p:grpSpPr>
          <a:xfrm>
            <a:off x="814917" y="2400869"/>
            <a:ext cx="5137067" cy="4453738"/>
            <a:chOff x="611188" y="1800652"/>
            <a:chExt cx="3852800" cy="3340303"/>
          </a:xfrm>
        </p:grpSpPr>
        <p:pic>
          <p:nvPicPr>
            <p:cNvPr id="6" name="Picture 3" descr="Hompage, mit unzureichend erläuterten Fehlermeldungen" title="Hompage, mit unzureichend erläuterten Fehlermeldungen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579" y="1800652"/>
              <a:ext cx="3167637" cy="1546563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9" name="Ellipse 8"/>
            <p:cNvSpPr/>
            <p:nvPr/>
          </p:nvSpPr>
          <p:spPr bwMode="auto">
            <a:xfrm>
              <a:off x="1871700" y="2674325"/>
              <a:ext cx="1296144" cy="432048"/>
            </a:xfrm>
            <a:prstGeom prst="ellipse">
              <a:avLst/>
            </a:prstGeom>
            <a:noFill/>
            <a:ln w="28575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1188" y="3413408"/>
              <a:ext cx="3167636" cy="673066"/>
            </a:xfrm>
            <a:prstGeom prst="rect">
              <a:avLst/>
            </a:prstGeom>
            <a:noFill/>
            <a:ln w="9525">
              <a:solidFill>
                <a:schemeClr val="bg1">
                  <a:lumMod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Ellipse 11"/>
            <p:cNvSpPr/>
            <p:nvPr/>
          </p:nvSpPr>
          <p:spPr bwMode="auto">
            <a:xfrm>
              <a:off x="1583668" y="3538421"/>
              <a:ext cx="1296144" cy="432048"/>
            </a:xfrm>
            <a:prstGeom prst="ellipse">
              <a:avLst/>
            </a:prstGeom>
            <a:noFill/>
            <a:ln w="28575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8" name="Falsch"/>
            <p:cNvSpPr txBox="1"/>
            <p:nvPr/>
          </p:nvSpPr>
          <p:spPr>
            <a:xfrm>
              <a:off x="3095836" y="2948047"/>
              <a:ext cx="1368152" cy="21929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b="1" dirty="0">
                  <a:solidFill>
                    <a:srgbClr val="C00000"/>
                  </a:solidFill>
                  <a:latin typeface="FiraGO" panose="020F0502020204030204"/>
                  <a:sym typeface="Wingdings"/>
                </a:rPr>
                <a:t></a:t>
              </a:r>
              <a:endParaRPr lang="de-DE" sz="15333" b="1" dirty="0">
                <a:solidFill>
                  <a:srgbClr val="C00000"/>
                </a:solidFill>
                <a:latin typeface="FiraGO" panose="020F0502020204030204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D833E0DD-7528-417C-A1FE-E3DA539B240D}"/>
                </a:ext>
              </a:extLst>
            </p:cNvPr>
            <p:cNvSpPr/>
            <p:nvPr/>
          </p:nvSpPr>
          <p:spPr>
            <a:xfrm>
              <a:off x="2051720" y="2427734"/>
              <a:ext cx="684076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BFE6C13D-A634-47A5-976F-7E7A6D128EB5}"/>
                </a:ext>
              </a:extLst>
            </p:cNvPr>
            <p:cNvSpPr/>
            <p:nvPr/>
          </p:nvSpPr>
          <p:spPr>
            <a:xfrm>
              <a:off x="1170447" y="2089339"/>
              <a:ext cx="684076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  <p:sp>
          <p:nvSpPr>
            <p:cNvPr id="17" name="Rechteck 16">
              <a:extLst>
                <a:ext uri="{FF2B5EF4-FFF2-40B4-BE49-F238E27FC236}">
                  <a16:creationId xmlns:a16="http://schemas.microsoft.com/office/drawing/2014/main" id="{9465F3C2-C46B-488D-9DF3-4A61F8E038EB}"/>
                </a:ext>
              </a:extLst>
            </p:cNvPr>
            <p:cNvSpPr/>
            <p:nvPr/>
          </p:nvSpPr>
          <p:spPr>
            <a:xfrm>
              <a:off x="1206482" y="1818341"/>
              <a:ext cx="684076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  <p:sp>
          <p:nvSpPr>
            <p:cNvPr id="20" name="Rechteck 19">
              <a:extLst>
                <a:ext uri="{FF2B5EF4-FFF2-40B4-BE49-F238E27FC236}">
                  <a16:creationId xmlns:a16="http://schemas.microsoft.com/office/drawing/2014/main" id="{B2C5B601-E68C-4923-B9E9-78AFD2AF9B5D}"/>
                </a:ext>
              </a:extLst>
            </p:cNvPr>
            <p:cNvSpPr/>
            <p:nvPr/>
          </p:nvSpPr>
          <p:spPr>
            <a:xfrm>
              <a:off x="935596" y="1981113"/>
              <a:ext cx="684076" cy="4571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  <p:sp>
          <p:nvSpPr>
            <p:cNvPr id="21" name="Rechteck 20">
              <a:extLst>
                <a:ext uri="{FF2B5EF4-FFF2-40B4-BE49-F238E27FC236}">
                  <a16:creationId xmlns:a16="http://schemas.microsoft.com/office/drawing/2014/main" id="{2C01077D-6B77-4AB5-B195-EC558C508384}"/>
                </a:ext>
              </a:extLst>
            </p:cNvPr>
            <p:cNvSpPr/>
            <p:nvPr/>
          </p:nvSpPr>
          <p:spPr>
            <a:xfrm>
              <a:off x="1151620" y="4033182"/>
              <a:ext cx="2016224" cy="62300"/>
            </a:xfrm>
            <a:prstGeom prst="rect">
              <a:avLst/>
            </a:prstGeom>
            <a:solidFill>
              <a:schemeClr val="tx2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</p:grpSp>
      <p:grpSp>
        <p:nvGrpSpPr>
          <p:cNvPr id="4" name="Gruppieren 3" descr="Gutes Beispiel:&#10;Webseitenformular teilt Fehlermeldung und Info wo dieser Fehler genau liegt mit."/>
          <p:cNvGrpSpPr/>
          <p:nvPr/>
        </p:nvGrpSpPr>
        <p:grpSpPr>
          <a:xfrm>
            <a:off x="5989638" y="2362449"/>
            <a:ext cx="5747965" cy="4613563"/>
            <a:chOff x="4492228" y="1771836"/>
            <a:chExt cx="4310974" cy="346017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65" r="13150"/>
            <a:stretch/>
          </p:blipFill>
          <p:spPr bwMode="auto">
            <a:xfrm>
              <a:off x="4492228" y="1771836"/>
              <a:ext cx="3324130" cy="22972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Ellipse 13"/>
            <p:cNvSpPr/>
            <p:nvPr/>
          </p:nvSpPr>
          <p:spPr bwMode="auto">
            <a:xfrm>
              <a:off x="4912346" y="2743168"/>
              <a:ext cx="1044116" cy="591864"/>
            </a:xfrm>
            <a:prstGeom prst="ellipse">
              <a:avLst/>
            </a:prstGeom>
            <a:noFill/>
            <a:ln w="28575" cap="flat" cmpd="sng" algn="ctr">
              <a:solidFill>
                <a:srgbClr val="00964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5" name="Ellipse 14"/>
            <p:cNvSpPr/>
            <p:nvPr/>
          </p:nvSpPr>
          <p:spPr bwMode="auto">
            <a:xfrm>
              <a:off x="4896036" y="3637288"/>
              <a:ext cx="1296144" cy="266610"/>
            </a:xfrm>
            <a:prstGeom prst="ellipse">
              <a:avLst/>
            </a:prstGeom>
            <a:noFill/>
            <a:ln w="28575" cap="flat" cmpd="sng" algn="ctr">
              <a:solidFill>
                <a:srgbClr val="00964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9" name="Richtig"/>
            <p:cNvSpPr txBox="1"/>
            <p:nvPr/>
          </p:nvSpPr>
          <p:spPr>
            <a:xfrm>
              <a:off x="7435050" y="3039100"/>
              <a:ext cx="1368152" cy="219290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dirty="0">
                  <a:solidFill>
                    <a:srgbClr val="92D050"/>
                  </a:solidFill>
                  <a:latin typeface="FiraGO" panose="020F0502020204030204"/>
                  <a:sym typeface="Wingdings"/>
                </a:rPr>
                <a:t></a:t>
              </a:r>
              <a:endParaRPr lang="de-DE" sz="18400" dirty="0">
                <a:solidFill>
                  <a:srgbClr val="92D050"/>
                </a:solidFill>
                <a:latin typeface="FiraGO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12391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Prinzip 4: Robust – Kompatibel: valides HTML</a:t>
            </a:r>
          </a:p>
        </p:txBody>
      </p:sp>
      <p:grpSp>
        <p:nvGrpSpPr>
          <p:cNvPr id="5" name="Gruppieren 4" descr="Negatives Beispiel:&#10;Webseite weißt bei HTML Checker fehlerhaften HTML-Code mit Errors auf."/>
          <p:cNvGrpSpPr/>
          <p:nvPr/>
        </p:nvGrpSpPr>
        <p:grpSpPr>
          <a:xfrm>
            <a:off x="634572" y="2324878"/>
            <a:ext cx="5407753" cy="4724624"/>
            <a:chOff x="475928" y="1743658"/>
            <a:chExt cx="4055815" cy="3543468"/>
          </a:xfrm>
        </p:grpSpPr>
        <p:pic>
          <p:nvPicPr>
            <p:cNvPr id="6" name="Picture 3" descr="Scrennshot des HTML Checker mit Fehlern" title="Scrennshot des HTML Checker mit Fehlern"/>
            <p:cNvPicPr>
              <a:picLocks noChangeAspect="1" noChangeArrowheads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612"/>
            <a:stretch/>
          </p:blipFill>
          <p:spPr bwMode="auto">
            <a:xfrm>
              <a:off x="683569" y="1743658"/>
              <a:ext cx="3164098" cy="2701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1" name="Ellipse 10"/>
            <p:cNvSpPr/>
            <p:nvPr/>
          </p:nvSpPr>
          <p:spPr bwMode="auto">
            <a:xfrm>
              <a:off x="475928" y="3280116"/>
              <a:ext cx="1296144" cy="432048"/>
            </a:xfrm>
            <a:prstGeom prst="ellipse">
              <a:avLst/>
            </a:prstGeom>
            <a:noFill/>
            <a:ln w="28575" cap="flat" cmpd="sng" algn="ctr">
              <a:solidFill>
                <a:srgbClr val="E6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3" name="Falsch"/>
            <p:cNvSpPr txBox="1"/>
            <p:nvPr/>
          </p:nvSpPr>
          <p:spPr>
            <a:xfrm>
              <a:off x="3163591" y="3094218"/>
              <a:ext cx="1368152" cy="2192908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b="1" dirty="0">
                  <a:solidFill>
                    <a:srgbClr val="C00000"/>
                  </a:solidFill>
                  <a:latin typeface="FiraGO" panose="020F0502020204030204"/>
                  <a:sym typeface="Wingdings"/>
                </a:rPr>
                <a:t></a:t>
              </a:r>
              <a:endParaRPr lang="de-DE" sz="15333" b="1" dirty="0">
                <a:solidFill>
                  <a:srgbClr val="C00000"/>
                </a:solidFill>
                <a:latin typeface="FiraGO" panose="020F0502020204030204"/>
              </a:endParaRPr>
            </a:p>
          </p:txBody>
        </p:sp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E5710956-AF57-4FDA-A3F7-6C709E26C088}"/>
                </a:ext>
              </a:extLst>
            </p:cNvPr>
            <p:cNvSpPr/>
            <p:nvPr/>
          </p:nvSpPr>
          <p:spPr>
            <a:xfrm>
              <a:off x="863588" y="2859782"/>
              <a:ext cx="1476164" cy="720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FC688CA8-EDEC-44C8-BDAA-65C974FACD35}"/>
                </a:ext>
              </a:extLst>
            </p:cNvPr>
            <p:cNvSpPr/>
            <p:nvPr/>
          </p:nvSpPr>
          <p:spPr>
            <a:xfrm>
              <a:off x="1547664" y="2501348"/>
              <a:ext cx="1476164" cy="72008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10"/>
              <a:endParaRPr lang="de-DE" sz="2533">
                <a:solidFill>
                  <a:srgbClr val="EDF1F5"/>
                </a:solidFill>
                <a:latin typeface="FiraGO" panose="020F0502020204030204"/>
              </a:endParaRPr>
            </a:p>
          </p:txBody>
        </p:sp>
      </p:grpSp>
      <p:grpSp>
        <p:nvGrpSpPr>
          <p:cNvPr id="7" name="Gruppieren 6" descr="Gutes Beispiel:&#10;Webseite weißt bei HTML Checker validen HTML-Code auf."/>
          <p:cNvGrpSpPr/>
          <p:nvPr/>
        </p:nvGrpSpPr>
        <p:grpSpPr>
          <a:xfrm>
            <a:off x="6192015" y="2324878"/>
            <a:ext cx="5550612" cy="4663966"/>
            <a:chOff x="4644011" y="1743658"/>
            <a:chExt cx="4162959" cy="3497974"/>
          </a:xfrm>
        </p:grpSpPr>
        <p:pic>
          <p:nvPicPr>
            <p:cNvPr id="9" name="Grafik 8" descr="Screenshot des HTML Checkers ohne Fehler" title="Screenshot des HTML Checkers ohne Fehler"/>
            <p:cNvPicPr>
              <a:picLocks noChangeAspect="1"/>
            </p:cNvPicPr>
            <p:nvPr/>
          </p:nvPicPr>
          <p:blipFill rotWithShape="1">
            <a:blip r:embed="rId3"/>
            <a:srcRect b="26674"/>
            <a:stretch/>
          </p:blipFill>
          <p:spPr>
            <a:xfrm>
              <a:off x="4644011" y="1743658"/>
              <a:ext cx="3171825" cy="262955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" name="Ellipse 9"/>
            <p:cNvSpPr/>
            <p:nvPr/>
          </p:nvSpPr>
          <p:spPr bwMode="auto">
            <a:xfrm>
              <a:off x="5688124" y="3626666"/>
              <a:ext cx="1296144" cy="432048"/>
            </a:xfrm>
            <a:prstGeom prst="ellipse">
              <a:avLst/>
            </a:prstGeom>
            <a:noFill/>
            <a:ln w="28575" cap="flat" cmpd="sng" algn="ctr">
              <a:solidFill>
                <a:srgbClr val="00964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defTabSz="1217810">
                <a:defRPr/>
              </a:pPr>
              <a:endParaRPr lang="de-DE" sz="2533">
                <a:solidFill>
                  <a:srgbClr val="000000"/>
                </a:solidFill>
                <a:latin typeface="FiraGO" panose="020F0502020204030204"/>
              </a:endParaRPr>
            </a:p>
          </p:txBody>
        </p:sp>
        <p:sp>
          <p:nvSpPr>
            <p:cNvPr id="12" name="Richtig"/>
            <p:cNvSpPr txBox="1"/>
            <p:nvPr/>
          </p:nvSpPr>
          <p:spPr>
            <a:xfrm>
              <a:off x="7438818" y="3048724"/>
              <a:ext cx="1368152" cy="2192908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defTabSz="1217810">
                <a:defRPr/>
              </a:pPr>
              <a:r>
                <a:rPr lang="de-DE" sz="18400" dirty="0">
                  <a:solidFill>
                    <a:srgbClr val="92D050"/>
                  </a:solidFill>
                  <a:latin typeface="FiraGO" panose="020F0502020204030204"/>
                  <a:sym typeface="Wingdings"/>
                </a:rPr>
                <a:t></a:t>
              </a:r>
              <a:endParaRPr lang="de-DE" sz="18400" dirty="0">
                <a:solidFill>
                  <a:srgbClr val="92D050"/>
                </a:solidFill>
                <a:latin typeface="FiraGO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93396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7CAA666-E74B-4FF1-B544-DC6777DF2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Barrierefreie digitale Inhalte – alle ziehen an einem Strang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DD13B4B-D257-4B32-A380-39A430EC7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b="1" dirty="0">
                <a:solidFill>
                  <a:srgbClr val="1F7769"/>
                </a:solidFill>
                <a:sym typeface="Wingdings" panose="05000000000000000000" pitchFamily="2" charset="2"/>
              </a:rPr>
              <a:t>Wann</a:t>
            </a:r>
            <a:r>
              <a:rPr lang="de-DE" dirty="0">
                <a:sym typeface="Wingdings" panose="05000000000000000000" pitchFamily="2" charset="2"/>
              </a:rPr>
              <a:t> denkt man an Barrierefreiheit?</a:t>
            </a:r>
          </a:p>
          <a:p>
            <a:pPr lvl="1"/>
            <a:r>
              <a:rPr lang="de-DE" dirty="0"/>
              <a:t>Bei der Konzeption (inkl. Design, Schulungen, Ausschreibungen)</a:t>
            </a:r>
          </a:p>
          <a:p>
            <a:pPr lvl="1"/>
            <a:r>
              <a:rPr lang="de-DE" dirty="0"/>
              <a:t>Bei der Programmierung (inkl. Test)</a:t>
            </a:r>
          </a:p>
          <a:p>
            <a:pPr lvl="1"/>
            <a:r>
              <a:rPr lang="de-DE" dirty="0"/>
              <a:t>Bei jedem neuen Eintrag auf der Website (inkl. verlinkte Medien)</a:t>
            </a:r>
          </a:p>
          <a:p>
            <a:pPr lvl="4"/>
            <a:r>
              <a:rPr lang="de-DE" dirty="0"/>
              <a:t>Immer!</a:t>
            </a:r>
          </a:p>
          <a:p>
            <a:r>
              <a:rPr lang="de-DE" b="1" dirty="0">
                <a:solidFill>
                  <a:srgbClr val="1F7769"/>
                </a:solidFill>
              </a:rPr>
              <a:t>Wer</a:t>
            </a:r>
            <a:r>
              <a:rPr lang="de-DE" dirty="0"/>
              <a:t> kümmert sich um Barrierefreiheit?</a:t>
            </a:r>
          </a:p>
          <a:p>
            <a:pPr lvl="1"/>
            <a:r>
              <a:rPr lang="de-DE" dirty="0"/>
              <a:t>Programmierer </a:t>
            </a:r>
            <a:r>
              <a:rPr lang="de-DE" dirty="0">
                <a:sym typeface="Wingdings" panose="05000000000000000000" pitchFamily="2" charset="2"/>
              </a:rPr>
              <a:t> stellen einen barrierefreien Rahmen zur Verfügung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Redakteure  pflegen die Inhalte barrierefrei ein</a:t>
            </a:r>
          </a:p>
          <a:p>
            <a:pPr lvl="4"/>
            <a:r>
              <a:rPr lang="de-DE" dirty="0">
                <a:sym typeface="Wingdings" panose="05000000000000000000" pitchFamily="2" charset="2"/>
              </a:rPr>
              <a:t>Gemeinsam wird es barrierefrei</a:t>
            </a:r>
          </a:p>
        </p:txBody>
      </p:sp>
    </p:spTree>
    <p:extLst>
      <p:ext uri="{BB962C8B-B14F-4D97-AF65-F5344CB8AC3E}">
        <p14:creationId xmlns:p14="http://schemas.microsoft.com/office/powerpoint/2010/main" val="24561917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60B6DA4A-22EB-4AFB-8896-2701AC3796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Online-Redaktion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B6589DAD-779F-42F5-B3B8-00F7FE7003F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Das können Online-Redakteure zu einer barrierefreien Website beitragen.</a:t>
            </a:r>
          </a:p>
        </p:txBody>
      </p:sp>
      <p:pic>
        <p:nvPicPr>
          <p:cNvPr id="9" name="Bildplatzhalter 8">
            <a:extLst>
              <a:ext uri="{FF2B5EF4-FFF2-40B4-BE49-F238E27FC236}">
                <a16:creationId xmlns:a16="http://schemas.microsoft.com/office/drawing/2014/main" id="{8F873057-C65C-487B-AE0B-4FCE5DD74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70" b="2947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58849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8200" y="365185"/>
            <a:ext cx="9734549" cy="966431"/>
          </a:xfrm>
        </p:spPr>
        <p:txBody>
          <a:bodyPr/>
          <a:lstStyle/>
          <a:p>
            <a:r>
              <a:rPr lang="de-DE" dirty="0"/>
              <a:t>Struktur: Überschriften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quarter" idx="4294967295"/>
          </p:nvPr>
        </p:nvSpPr>
        <p:spPr>
          <a:xfrm>
            <a:off x="838200" y="1509185"/>
            <a:ext cx="10922000" cy="641510"/>
          </a:xfrm>
        </p:spPr>
        <p:txBody>
          <a:bodyPr/>
          <a:lstStyle/>
          <a:p>
            <a:r>
              <a:rPr lang="de-DE" dirty="0"/>
              <a:t>Logische Überschriftenhierarchie über Formatvorlage H1-H6</a:t>
            </a:r>
          </a:p>
        </p:txBody>
      </p:sp>
      <p:grpSp>
        <p:nvGrpSpPr>
          <p:cNvPr id="4" name="Gruppieren 1" descr="H1 ist die Ebene der Hauptüberschrift. H2 ist die Ebene einer Zwischenüberschrift.&#10;">
            <a:extLst>
              <a:ext uri="{FF2B5EF4-FFF2-40B4-BE49-F238E27FC236}">
                <a16:creationId xmlns:a16="http://schemas.microsoft.com/office/drawing/2014/main" id="{CD4EBBA8-2808-4138-98FB-0BE86329AB64}"/>
              </a:ext>
            </a:extLst>
          </p:cNvPr>
          <p:cNvGrpSpPr/>
          <p:nvPr/>
        </p:nvGrpSpPr>
        <p:grpSpPr>
          <a:xfrm>
            <a:off x="854837" y="2326892"/>
            <a:ext cx="3974292" cy="1248139"/>
            <a:chOff x="854837" y="2326892"/>
            <a:chExt cx="3974292" cy="1248139"/>
          </a:xfrm>
        </p:grpSpPr>
        <p:sp>
          <p:nvSpPr>
            <p:cNvPr id="6" name="Inhaltsplatzhalter 2"/>
            <p:cNvSpPr txBox="1">
              <a:spLocks/>
            </p:cNvSpPr>
            <p:nvPr/>
          </p:nvSpPr>
          <p:spPr>
            <a:xfrm>
              <a:off x="1180723" y="2503089"/>
              <a:ext cx="3648405" cy="895744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-140400" algn="l" defTabSz="140400" rtl="0" eaLnBrk="1" latinLnBrk="0" hangingPunct="1">
                <a:lnSpc>
                  <a:spcPct val="95000"/>
                </a:lnSpc>
                <a:spcBef>
                  <a:spcPts val="780"/>
                </a:spcBef>
                <a:buFont typeface="Arial"/>
                <a:buNone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1pPr>
              <a:lvl2pPr marL="279845" indent="-139923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tabLst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2pPr>
              <a:lvl3pPr marL="4212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3pPr>
              <a:lvl4pPr marL="5616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4pPr>
              <a:lvl5pPr marL="7020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5pPr>
              <a:lvl6pPr marL="1961388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18004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74620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31236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133" dirty="0"/>
                <a:t>H1 Hauptüberschrift</a:t>
              </a:r>
            </a:p>
            <a:p>
              <a:r>
                <a:rPr lang="de-DE" sz="2133" dirty="0"/>
                <a:t>	</a:t>
              </a:r>
              <a:r>
                <a:rPr lang="de-DE" sz="1600" dirty="0"/>
                <a:t>H2 Zwischenüberschrift</a:t>
              </a:r>
            </a:p>
          </p:txBody>
        </p:sp>
        <p:sp>
          <p:nvSpPr>
            <p:cNvPr id="7" name="Rechteck 6"/>
            <p:cNvSpPr/>
            <p:nvPr/>
          </p:nvSpPr>
          <p:spPr>
            <a:xfrm>
              <a:off x="854837" y="2326892"/>
              <a:ext cx="3974292" cy="1248139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7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1" name="Gruppieren 2" descr="Beispiel: &#10;&lt;h1&gt;Pflanzen&lt;/h1&gt;&#10;&lt;h2&gt; Bäume&lt;/h2&gt;&#10;&lt;h3&gt;  Linde&lt;/h3&gt;&#10;&lt;h3&gt;  Erle&lt;/h3&gt;&#10;&lt;p&gt; Textabsatz&lt;/3&gt;">
            <a:extLst>
              <a:ext uri="{FF2B5EF4-FFF2-40B4-BE49-F238E27FC236}">
                <a16:creationId xmlns:a16="http://schemas.microsoft.com/office/drawing/2014/main" id="{D25DA2EF-E404-412E-84D9-8BD08F2B0169}"/>
              </a:ext>
            </a:extLst>
          </p:cNvPr>
          <p:cNvGrpSpPr/>
          <p:nvPr/>
        </p:nvGrpSpPr>
        <p:grpSpPr>
          <a:xfrm>
            <a:off x="861221" y="3674225"/>
            <a:ext cx="4560505" cy="2491080"/>
            <a:chOff x="861221" y="3674225"/>
            <a:chExt cx="4560505" cy="2491080"/>
          </a:xfrm>
        </p:grpSpPr>
        <p:sp>
          <p:nvSpPr>
            <p:cNvPr id="8" name="Inhaltsplatzhalter 2"/>
            <p:cNvSpPr txBox="1">
              <a:spLocks/>
            </p:cNvSpPr>
            <p:nvPr/>
          </p:nvSpPr>
          <p:spPr>
            <a:xfrm>
              <a:off x="871659" y="3674225"/>
              <a:ext cx="2536899" cy="476871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-140400" algn="l" defTabSz="140400" rtl="0" eaLnBrk="1" latinLnBrk="0" hangingPunct="1">
                <a:lnSpc>
                  <a:spcPct val="95000"/>
                </a:lnSpc>
                <a:spcBef>
                  <a:spcPts val="780"/>
                </a:spcBef>
                <a:buFont typeface="Arial"/>
                <a:buNone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1pPr>
              <a:lvl2pPr marL="279845" indent="-139923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tabLst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2pPr>
              <a:lvl3pPr marL="4212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3pPr>
              <a:lvl4pPr marL="5616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4pPr>
              <a:lvl5pPr marL="7020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5pPr>
              <a:lvl6pPr marL="1961388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18004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74620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31236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133" dirty="0"/>
                <a:t>Beispiel </a:t>
              </a:r>
            </a:p>
          </p:txBody>
        </p:sp>
        <p:sp>
          <p:nvSpPr>
            <p:cNvPr id="9" name="Inhaltsplatzhalter 2"/>
            <p:cNvSpPr txBox="1">
              <a:spLocks/>
            </p:cNvSpPr>
            <p:nvPr/>
          </p:nvSpPr>
          <p:spPr>
            <a:xfrm>
              <a:off x="1187106" y="4279287"/>
              <a:ext cx="4234620" cy="1692888"/>
            </a:xfrm>
            <a:prstGeom prst="rect">
              <a:avLst/>
            </a:prstGeom>
          </p:spPr>
          <p:txBody>
            <a:bodyPr vert="horz" lIns="0" tIns="0" rIns="0" bIns="0" rtlCol="0">
              <a:noAutofit/>
            </a:bodyPr>
            <a:lstStyle>
              <a:lvl1pPr marL="0" indent="-140400" algn="l" defTabSz="140400" rtl="0" eaLnBrk="1" latinLnBrk="0" hangingPunct="1">
                <a:lnSpc>
                  <a:spcPct val="95000"/>
                </a:lnSpc>
                <a:spcBef>
                  <a:spcPts val="780"/>
                </a:spcBef>
                <a:buFont typeface="Arial"/>
                <a:buNone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1pPr>
              <a:lvl2pPr marL="279845" indent="-139923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tabLst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2pPr>
              <a:lvl3pPr marL="4212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3pPr>
              <a:lvl4pPr marL="5616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4pPr>
              <a:lvl5pPr marL="702000" indent="-140400" algn="l" defTabSz="140400" rtl="0" eaLnBrk="1" latinLnBrk="0" hangingPunct="1">
                <a:lnSpc>
                  <a:spcPct val="95000"/>
                </a:lnSpc>
                <a:spcBef>
                  <a:spcPts val="390"/>
                </a:spcBef>
                <a:buFont typeface="Arial"/>
                <a:buChar char="•"/>
                <a:defRPr sz="2000" kern="1200">
                  <a:solidFill>
                    <a:srgbClr val="303030"/>
                  </a:solidFill>
                  <a:latin typeface="+mn-lt"/>
                  <a:ea typeface="+mn-ea"/>
                  <a:cs typeface="+mn-cs"/>
                </a:defRPr>
              </a:lvl5pPr>
              <a:lvl6pPr marL="1961388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318004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674620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031236" indent="-178308" algn="l" defTabSz="713232" rtl="0" eaLnBrk="1" latinLnBrk="0" hangingPunct="1">
                <a:lnSpc>
                  <a:spcPct val="90000"/>
                </a:lnSpc>
                <a:spcBef>
                  <a:spcPts val="390"/>
                </a:spcBef>
                <a:buFont typeface="Arial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de-DE" sz="2133" dirty="0"/>
                <a:t>&lt;h1&gt;Pflanzen&lt;/h1&gt;</a:t>
              </a:r>
            </a:p>
            <a:p>
              <a:r>
                <a:rPr lang="de-DE" sz="2133" dirty="0"/>
                <a:t>		</a:t>
              </a:r>
              <a:r>
                <a:rPr lang="de-DE" sz="1600" dirty="0"/>
                <a:t>&lt;h2&gt; Bäume&lt;/h2&gt;</a:t>
              </a:r>
            </a:p>
            <a:p>
              <a:r>
                <a:rPr lang="de-DE" sz="1600" dirty="0"/>
                <a:t>				&lt;h3&gt;  Linde&lt;/h3&gt;</a:t>
              </a:r>
            </a:p>
            <a:p>
              <a:r>
                <a:rPr lang="de-DE" sz="1600" dirty="0"/>
                <a:t>				&lt;h3&gt;  Erle&lt;/h3&gt;</a:t>
              </a:r>
              <a:br>
                <a:rPr lang="de-DE" sz="1600" dirty="0"/>
              </a:br>
              <a:r>
                <a:rPr lang="de-DE" sz="1600" dirty="0"/>
                <a:t>				&lt;p&gt; </a:t>
              </a:r>
              <a:r>
                <a:rPr lang="de-DE" sz="1600" dirty="0" err="1"/>
                <a:t>lorem</a:t>
              </a:r>
              <a:r>
                <a:rPr lang="de-DE" sz="1600" dirty="0"/>
                <a:t> </a:t>
              </a:r>
              <a:r>
                <a:rPr lang="de-DE" sz="1600" dirty="0" err="1"/>
                <a:t>ipsum</a:t>
              </a:r>
              <a:r>
                <a:rPr lang="de-DE" sz="1600" dirty="0"/>
                <a:t>&lt;/p&gt;</a:t>
              </a:r>
            </a:p>
          </p:txBody>
        </p:sp>
        <p:sp>
          <p:nvSpPr>
            <p:cNvPr id="10" name="Rechteck 9"/>
            <p:cNvSpPr/>
            <p:nvPr/>
          </p:nvSpPr>
          <p:spPr>
            <a:xfrm>
              <a:off x="861221" y="4103090"/>
              <a:ext cx="3967908" cy="2062215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7">
                <a:solidFill>
                  <a:srgbClr val="FFFFFF"/>
                </a:solidFill>
              </a:endParaRPr>
            </a:p>
          </p:txBody>
        </p:sp>
      </p:grpSp>
      <p:grpSp>
        <p:nvGrpSpPr>
          <p:cNvPr id="13" name="Gruppieren 3" descr="Eingabebeispiel von Überschriften aus dem WordPress Editor">
            <a:extLst>
              <a:ext uri="{FF2B5EF4-FFF2-40B4-BE49-F238E27FC236}">
                <a16:creationId xmlns:a16="http://schemas.microsoft.com/office/drawing/2014/main" id="{297E8017-70EE-4D6B-B058-48F33D560C81}"/>
              </a:ext>
            </a:extLst>
          </p:cNvPr>
          <p:cNvGrpSpPr/>
          <p:nvPr/>
        </p:nvGrpSpPr>
        <p:grpSpPr>
          <a:xfrm>
            <a:off x="5747611" y="1994269"/>
            <a:ext cx="5756817" cy="4576652"/>
            <a:chOff x="5747611" y="1994269"/>
            <a:chExt cx="5756817" cy="4576652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2012" y="2618340"/>
              <a:ext cx="4904742" cy="35469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extfeld 11">
              <a:extLst>
                <a:ext uri="{FF2B5EF4-FFF2-40B4-BE49-F238E27FC236}">
                  <a16:creationId xmlns:a16="http://schemas.microsoft.com/office/drawing/2014/main" id="{7A74C541-D23E-4533-B134-2EE43BB30EFA}"/>
                </a:ext>
              </a:extLst>
            </p:cNvPr>
            <p:cNvSpPr txBox="1"/>
            <p:nvPr/>
          </p:nvSpPr>
          <p:spPr>
            <a:xfrm>
              <a:off x="6096000" y="2218229"/>
              <a:ext cx="515324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dirty="0"/>
                <a:t>Beispiel in CMS aus dem WordPress Editor </a:t>
              </a:r>
            </a:p>
          </p:txBody>
        </p:sp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64FAC95E-A320-4349-AEA1-D379EEC64A9C}"/>
                </a:ext>
              </a:extLst>
            </p:cNvPr>
            <p:cNvSpPr/>
            <p:nvPr/>
          </p:nvSpPr>
          <p:spPr>
            <a:xfrm>
              <a:off x="5747611" y="1994269"/>
              <a:ext cx="5756817" cy="4576652"/>
            </a:xfrm>
            <a:prstGeom prst="rect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467" dirty="0">
                <a:solidFill>
                  <a:srgbClr val="FFFFFF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0984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7506F94-8B57-453B-8477-10C861CF3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Struktur: Formatierungen und Vorlagen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4BBD4C7-9757-4EDB-97A3-E36D1AA95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Formatierungen nutzen</a:t>
            </a:r>
          </a:p>
          <a:p>
            <a:pPr lvl="1"/>
            <a:r>
              <a:rPr lang="de-DE" dirty="0"/>
              <a:t>Weitere Formatvorlagen sind Listen, Tabellen, Links, </a:t>
            </a:r>
            <a:r>
              <a:rPr lang="de-DE" dirty="0" err="1"/>
              <a:t>etc</a:t>
            </a:r>
            <a:endParaRPr lang="de-DE" dirty="0"/>
          </a:p>
          <a:p>
            <a:pPr lvl="1"/>
            <a:r>
              <a:rPr lang="de-DE" dirty="0"/>
              <a:t>Fremdsprachige Sätze müssen mit der jeweiligen Sprache markiert werden.</a:t>
            </a:r>
          </a:p>
          <a:p>
            <a:r>
              <a:rPr lang="de-DE" dirty="0"/>
              <a:t>Vorlagen richtig nutzen (auch: Elemente, Blöcke, …)</a:t>
            </a:r>
          </a:p>
          <a:p>
            <a:pPr lvl="1"/>
            <a:r>
              <a:rPr lang="de-DE" dirty="0"/>
              <a:t>Damit es barrierefrei wird, müssen diese so genutzt werden, wie sie gedacht sind</a:t>
            </a:r>
          </a:p>
          <a:p>
            <a:pPr lvl="1"/>
            <a:r>
              <a:rPr lang="de-DE" dirty="0"/>
              <a:t>Beispiel: Absätze sind kein Abstandshalter. Sie kennzeichnen Text.</a:t>
            </a:r>
          </a:p>
        </p:txBody>
      </p:sp>
    </p:spTree>
    <p:extLst>
      <p:ext uri="{BB962C8B-B14F-4D97-AF65-F5344CB8AC3E}">
        <p14:creationId xmlns:p14="http://schemas.microsoft.com/office/powerpoint/2010/main" val="2945200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BE708CA-A32E-4898-966C-D1ED1A135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Bayern Barrierefrei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D928D648-27F6-4C30-86C3-B9910A551C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525" y="1560196"/>
            <a:ext cx="10515600" cy="4616807"/>
          </a:xfrm>
        </p:spPr>
        <p:txBody>
          <a:bodyPr/>
          <a:lstStyle/>
          <a:p>
            <a:r>
              <a:rPr lang="de-DE" dirty="0"/>
              <a:t>Offizielle Website: Barrierefrei.bayern.de</a:t>
            </a:r>
          </a:p>
          <a:p>
            <a:r>
              <a:rPr lang="de-DE" dirty="0"/>
              <a:t>Beratungsstelle Bayern Barrierefrei</a:t>
            </a:r>
          </a:p>
          <a:p>
            <a:pPr lvl="1"/>
            <a:r>
              <a:rPr lang="de-DE" dirty="0"/>
              <a:t>www.byak-barrierefreiheit.de</a:t>
            </a:r>
          </a:p>
          <a:p>
            <a:pPr lvl="1"/>
            <a:r>
              <a:rPr lang="de-DE" dirty="0"/>
              <a:t>Kostenfreie Erstberatung</a:t>
            </a:r>
          </a:p>
          <a:p>
            <a:pPr lvl="1"/>
            <a:r>
              <a:rPr lang="de-DE" dirty="0"/>
              <a:t>Website mit Informationen</a:t>
            </a:r>
          </a:p>
          <a:p>
            <a:pPr lvl="1"/>
            <a:r>
              <a:rPr lang="de-DE" dirty="0"/>
              <a:t>Podcast und Newsletter</a:t>
            </a:r>
          </a:p>
          <a:p>
            <a:pPr lvl="1"/>
            <a:r>
              <a:rPr lang="de-DE" dirty="0"/>
              <a:t>Video Tutorials</a:t>
            </a:r>
          </a:p>
          <a:p>
            <a:pPr lvl="1"/>
            <a:r>
              <a:rPr lang="de-DE" dirty="0"/>
              <a:t>Checklisten</a:t>
            </a:r>
          </a:p>
          <a:p>
            <a:pPr lvl="1"/>
            <a:r>
              <a:rPr lang="de-DE" dirty="0"/>
              <a:t>… und diese Workshopreihe</a:t>
            </a:r>
          </a:p>
        </p:txBody>
      </p:sp>
      <p:pic>
        <p:nvPicPr>
          <p:cNvPr id="8" name="Grafik 7" descr="Logo: Bayern barrierefrei. Gefördert durch den Freistaat Bayern.">
            <a:extLst>
              <a:ext uri="{FF2B5EF4-FFF2-40B4-BE49-F238E27FC236}">
                <a16:creationId xmlns:a16="http://schemas.microsoft.com/office/drawing/2014/main" id="{2C789793-EFA0-4217-892B-5B9EEA5A2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8845" y="3373626"/>
            <a:ext cx="3956304" cy="279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148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Inhalt: Text</a:t>
            </a:r>
          </a:p>
        </p:txBody>
      </p:sp>
      <p:sp>
        <p:nvSpPr>
          <p:cNvPr id="3" name="Inhaltsplatzhalter 2" descr="Listenpunkte doppeln sich, um Inhalt visuell darzustellen.  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de-DE" dirty="0"/>
              <a:t>Hervorhebung nur durch den „</a:t>
            </a:r>
            <a:r>
              <a:rPr lang="de-DE" b="1" dirty="0"/>
              <a:t>Fett</a:t>
            </a:r>
            <a:r>
              <a:rPr lang="de-DE" dirty="0"/>
              <a:t>“-Button im CMS</a:t>
            </a:r>
          </a:p>
          <a:p>
            <a:pPr lvl="1" fontAlgn="base"/>
            <a:r>
              <a:rPr lang="de-DE" dirty="0" err="1"/>
              <a:t>GROßBUCHSTABEN</a:t>
            </a:r>
            <a:r>
              <a:rPr lang="de-DE" dirty="0"/>
              <a:t> sind schlecht lesbar</a:t>
            </a:r>
          </a:p>
          <a:p>
            <a:pPr lvl="1" fontAlgn="base"/>
            <a:r>
              <a:rPr lang="de-DE" dirty="0"/>
              <a:t>Unterstreichungen gelten für </a:t>
            </a:r>
            <a:r>
              <a:rPr lang="de-DE" u="sng" dirty="0"/>
              <a:t>Links</a:t>
            </a:r>
            <a:r>
              <a:rPr lang="de-DE" dirty="0"/>
              <a:t> </a:t>
            </a:r>
            <a:r>
              <a:rPr lang="de-DE" dirty="0">
                <a:sym typeface="Wingdings" panose="05000000000000000000" pitchFamily="2" charset="2"/>
              </a:rPr>
              <a:t> doppelte Bedeutung</a:t>
            </a:r>
          </a:p>
          <a:p>
            <a:pPr fontAlgn="base"/>
            <a:r>
              <a:rPr lang="de-DE" dirty="0">
                <a:sym typeface="Wingdings" panose="05000000000000000000" pitchFamily="2" charset="2"/>
              </a:rPr>
              <a:t>Text muss linksbündig anfangen</a:t>
            </a:r>
          </a:p>
          <a:p>
            <a:pPr lvl="1" fontAlgn="base"/>
            <a:r>
              <a:rPr lang="de-DE" dirty="0">
                <a:sym typeface="Wingdings" panose="05000000000000000000" pitchFamily="2" charset="2"/>
              </a:rPr>
              <a:t>Bei hoher Vergrößerung orientiert man sich am linken Bildrand</a:t>
            </a:r>
          </a:p>
          <a:p>
            <a:pPr fontAlgn="base"/>
            <a:r>
              <a:rPr lang="de-DE" dirty="0">
                <a:sym typeface="Wingdings" panose="05000000000000000000" pitchFamily="2" charset="2"/>
              </a:rPr>
              <a:t>Bei jedem neuen Themenbereich eine Überschrift einfügen</a:t>
            </a:r>
          </a:p>
          <a:p>
            <a:pPr lvl="1" fontAlgn="base"/>
            <a:r>
              <a:rPr lang="de-DE" dirty="0">
                <a:sym typeface="Wingdings" panose="05000000000000000000" pitchFamily="2" charset="2"/>
              </a:rPr>
              <a:t>So können Screenreader-Nutzer zum gewünschten Inhalt springen</a:t>
            </a:r>
          </a:p>
          <a:p>
            <a:pPr fontAlgn="base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41518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0C2B69-B282-4006-9003-11BA41DB0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Inhalt: Beschreibende Links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47DD7DC-0492-4825-A980-C3DD0E3C84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Linktexte sollen</a:t>
            </a:r>
          </a:p>
          <a:p>
            <a:pPr lvl="1"/>
            <a:r>
              <a:rPr lang="de-DE" dirty="0"/>
              <a:t>verständlich machen, was man sieht, wenn man dem Link folgt</a:t>
            </a:r>
          </a:p>
          <a:p>
            <a:pPr lvl="1"/>
            <a:r>
              <a:rPr lang="de-DE" dirty="0"/>
              <a:t>vorlesbar sein</a:t>
            </a:r>
          </a:p>
          <a:p>
            <a:r>
              <a:rPr lang="de-DE" dirty="0"/>
              <a:t>Linktext schreiben </a:t>
            </a:r>
            <a:r>
              <a:rPr lang="de-DE">
                <a:sym typeface="Wingdings" panose="05000000000000000000" pitchFamily="2" charset="2"/>
              </a:rPr>
              <a:t> verlinken </a:t>
            </a:r>
            <a:r>
              <a:rPr lang="de-DE" dirty="0">
                <a:sym typeface="Wingdings" panose="05000000000000000000" pitchFamily="2" charset="2"/>
              </a:rPr>
              <a:t> Webadresse eingeben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Schlechtes Beispiel: Klicken Sie </a:t>
            </a:r>
            <a:r>
              <a:rPr lang="de-DE" dirty="0">
                <a:sym typeface="Wingdings" panose="05000000000000000000" pitchFamily="2" charset="2"/>
                <a:hlinkClick r:id="rId2"/>
              </a:rPr>
              <a:t>hier</a:t>
            </a:r>
            <a:endParaRPr lang="de-DE" dirty="0">
              <a:sym typeface="Wingdings" panose="05000000000000000000" pitchFamily="2" charset="2"/>
            </a:endParaRPr>
          </a:p>
          <a:p>
            <a:pPr lvl="1"/>
            <a:r>
              <a:rPr lang="de-DE" dirty="0">
                <a:sym typeface="Wingdings" panose="05000000000000000000" pitchFamily="2" charset="2"/>
              </a:rPr>
              <a:t>Gutes Beispiel: Weitere Informationen im </a:t>
            </a:r>
            <a:r>
              <a:rPr lang="de-DE" dirty="0">
                <a:sym typeface="Wingdings" panose="05000000000000000000" pitchFamily="2" charset="2"/>
                <a:hlinkClick r:id="rId2"/>
              </a:rPr>
              <a:t>Blogartikel von </a:t>
            </a:r>
            <a:r>
              <a:rPr lang="de-DE" dirty="0" err="1">
                <a:sym typeface="Wingdings" panose="05000000000000000000" pitchFamily="2" charset="2"/>
                <a:hlinkClick r:id="rId2"/>
              </a:rPr>
              <a:t>allerlay</a:t>
            </a:r>
            <a:endParaRPr lang="de-DE" dirty="0"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58853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1C3A94A-41B2-4B9D-8CAB-04201921B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2-Sinne Prinzip</a:t>
            </a:r>
            <a:br>
              <a:rPr lang="de-DE" dirty="0"/>
            </a:b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1A759C-BDBF-4AED-AB1A-EECE08A83D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7351"/>
            <a:ext cx="4892040" cy="4619625"/>
          </a:xfrm>
        </p:spPr>
        <p:txBody>
          <a:bodyPr/>
          <a:lstStyle/>
          <a:p>
            <a:r>
              <a:rPr lang="de-DE" dirty="0"/>
              <a:t>Auch als Redakteur sollte man stets auf einen alternativen Zugangsweg achten.</a:t>
            </a:r>
          </a:p>
          <a:p>
            <a:pPr lvl="1"/>
            <a:r>
              <a:rPr lang="de-DE" dirty="0"/>
              <a:t>Farbe darf nicht als einzige Unterscheidung eingesetzt werden.</a:t>
            </a:r>
          </a:p>
          <a:p>
            <a:pPr lvl="1"/>
            <a:endParaRPr lang="de-DE" dirty="0"/>
          </a:p>
          <a:p>
            <a:pPr lvl="1"/>
            <a:endParaRPr lang="de-DE" dirty="0"/>
          </a:p>
        </p:txBody>
      </p:sp>
      <p:grpSp>
        <p:nvGrpSpPr>
          <p:cNvPr id="4" name="Gruppieren 3" descr="Beispiel: &#10;Ob ein Ticket verfügbar ist, wird über einen grünen Kris und einen roten Kries gekennzeichnet. Ein Mensch mit einer Rot-Grün-Schwäche kann das nicht unterscheiden.">
            <a:extLst>
              <a:ext uri="{FF2B5EF4-FFF2-40B4-BE49-F238E27FC236}">
                <a16:creationId xmlns:a16="http://schemas.microsoft.com/office/drawing/2014/main" id="{15117D20-8617-4026-895E-8A4765780371}"/>
              </a:ext>
            </a:extLst>
          </p:cNvPr>
          <p:cNvGrpSpPr/>
          <p:nvPr/>
        </p:nvGrpSpPr>
        <p:grpSpPr>
          <a:xfrm>
            <a:off x="1338182" y="3521119"/>
            <a:ext cx="3519568" cy="912541"/>
            <a:chOff x="1338182" y="3521119"/>
            <a:chExt cx="3519568" cy="912541"/>
          </a:xfrm>
        </p:grpSpPr>
        <p:grpSp>
          <p:nvGrpSpPr>
            <p:cNvPr id="18" name="Gruppieren 17">
              <a:extLst>
                <a:ext uri="{FF2B5EF4-FFF2-40B4-BE49-F238E27FC236}">
                  <a16:creationId xmlns:a16="http://schemas.microsoft.com/office/drawing/2014/main" id="{9F9264FE-D2F1-4780-8D14-DCDD25AD1AB6}"/>
                </a:ext>
              </a:extLst>
            </p:cNvPr>
            <p:cNvGrpSpPr/>
            <p:nvPr/>
          </p:nvGrpSpPr>
          <p:grpSpPr>
            <a:xfrm>
              <a:off x="1338182" y="4042717"/>
              <a:ext cx="3519568" cy="390943"/>
              <a:chOff x="5383637" y="2187029"/>
              <a:chExt cx="2639676" cy="293207"/>
            </a:xfrm>
          </p:grpSpPr>
          <p:sp>
            <p:nvSpPr>
              <p:cNvPr id="19" name="Textfeld 18">
                <a:extLst>
                  <a:ext uri="{FF2B5EF4-FFF2-40B4-BE49-F238E27FC236}">
                    <a16:creationId xmlns:a16="http://schemas.microsoft.com/office/drawing/2014/main" id="{27F841A7-B273-445D-B635-589EA43F8E3E}"/>
                  </a:ext>
                </a:extLst>
              </p:cNvPr>
              <p:cNvSpPr txBox="1"/>
              <p:nvPr/>
            </p:nvSpPr>
            <p:spPr>
              <a:xfrm>
                <a:off x="5383637" y="2187029"/>
                <a:ext cx="2639676" cy="28854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 indent="-239994">
                  <a:lnSpc>
                    <a:spcPct val="95000"/>
                  </a:lnSpc>
                  <a:spcBef>
                    <a:spcPts val="1333"/>
                  </a:spcBef>
                </a:pPr>
                <a:r>
                  <a:rPr lang="de-DE" sz="2000" dirty="0">
                    <a:solidFill>
                      <a:schemeClr val="tx2"/>
                    </a:solidFill>
                  </a:rPr>
                  <a:t>Ticket verfügbar</a:t>
                </a:r>
                <a:endParaRPr lang="de-DE" sz="18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0" name="Gruppieren 19" descr="zwei graue Kreise">
                <a:extLst>
                  <a:ext uri="{FF2B5EF4-FFF2-40B4-BE49-F238E27FC236}">
                    <a16:creationId xmlns:a16="http://schemas.microsoft.com/office/drawing/2014/main" id="{57557FC1-F653-4BAC-B155-2F1B1497412D}"/>
                  </a:ext>
                </a:extLst>
              </p:cNvPr>
              <p:cNvGrpSpPr/>
              <p:nvPr/>
            </p:nvGrpSpPr>
            <p:grpSpPr>
              <a:xfrm>
                <a:off x="7252214" y="2205734"/>
                <a:ext cx="601470" cy="274502"/>
                <a:chOff x="7252214" y="2205734"/>
                <a:chExt cx="601470" cy="274502"/>
              </a:xfrm>
            </p:grpSpPr>
            <p:sp>
              <p:nvSpPr>
                <p:cNvPr id="21" name="Ellipse 20">
                  <a:extLst>
                    <a:ext uri="{FF2B5EF4-FFF2-40B4-BE49-F238E27FC236}">
                      <a16:creationId xmlns:a16="http://schemas.microsoft.com/office/drawing/2014/main" id="{0E700CDF-7833-4360-8857-EAB08444CCD4}"/>
                    </a:ext>
                  </a:extLst>
                </p:cNvPr>
                <p:cNvSpPr/>
                <p:nvPr/>
              </p:nvSpPr>
              <p:spPr>
                <a:xfrm>
                  <a:off x="7252214" y="2205734"/>
                  <a:ext cx="270000" cy="270000"/>
                </a:xfrm>
                <a:prstGeom prst="ellipse">
                  <a:avLst/>
                </a:prstGeom>
                <a:solidFill>
                  <a:schemeClr val="tx2">
                    <a:lumMod val="60000"/>
                    <a:lumOff val="4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533"/>
                </a:p>
              </p:txBody>
            </p:sp>
            <p:sp>
              <p:nvSpPr>
                <p:cNvPr id="22" name="Ellipse 21">
                  <a:extLst>
                    <a:ext uri="{FF2B5EF4-FFF2-40B4-BE49-F238E27FC236}">
                      <a16:creationId xmlns:a16="http://schemas.microsoft.com/office/drawing/2014/main" id="{FC699759-783E-471E-8D23-F7DFDB504A12}"/>
                    </a:ext>
                  </a:extLst>
                </p:cNvPr>
                <p:cNvSpPr/>
                <p:nvPr/>
              </p:nvSpPr>
              <p:spPr>
                <a:xfrm>
                  <a:off x="7583684" y="2210236"/>
                  <a:ext cx="270000" cy="270000"/>
                </a:xfrm>
                <a:prstGeom prst="ellips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533"/>
                </a:p>
              </p:txBody>
            </p:sp>
          </p:grpSp>
        </p:grpSp>
        <p:grpSp>
          <p:nvGrpSpPr>
            <p:cNvPr id="23" name="Gruppieren 22" descr="Beispiel: &#10;">
              <a:extLst>
                <a:ext uri="{FF2B5EF4-FFF2-40B4-BE49-F238E27FC236}">
                  <a16:creationId xmlns:a16="http://schemas.microsoft.com/office/drawing/2014/main" id="{F6C3368C-0882-4745-A543-8A472892E3EA}"/>
                </a:ext>
              </a:extLst>
            </p:cNvPr>
            <p:cNvGrpSpPr/>
            <p:nvPr/>
          </p:nvGrpSpPr>
          <p:grpSpPr>
            <a:xfrm>
              <a:off x="1338182" y="3521119"/>
              <a:ext cx="3519568" cy="384721"/>
              <a:chOff x="5383637" y="2755525"/>
              <a:chExt cx="2639676" cy="288541"/>
            </a:xfrm>
          </p:grpSpPr>
          <p:sp>
            <p:nvSpPr>
              <p:cNvPr id="24" name="Textfeld 23">
                <a:extLst>
                  <a:ext uri="{FF2B5EF4-FFF2-40B4-BE49-F238E27FC236}">
                    <a16:creationId xmlns:a16="http://schemas.microsoft.com/office/drawing/2014/main" id="{1F433F85-A9A7-4B70-817E-22A628D23747}"/>
                  </a:ext>
                </a:extLst>
              </p:cNvPr>
              <p:cNvSpPr txBox="1"/>
              <p:nvPr/>
            </p:nvSpPr>
            <p:spPr>
              <a:xfrm>
                <a:off x="5383637" y="2755525"/>
                <a:ext cx="2639676" cy="288541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>
                <a:spAutoFit/>
              </a:bodyPr>
              <a:lstStyle/>
              <a:p>
                <a:pPr indent="-239994">
                  <a:lnSpc>
                    <a:spcPct val="95000"/>
                  </a:lnSpc>
                  <a:spcBef>
                    <a:spcPts val="1333"/>
                  </a:spcBef>
                </a:pPr>
                <a:r>
                  <a:rPr lang="de-DE" sz="2000" dirty="0">
                    <a:solidFill>
                      <a:schemeClr val="tx2"/>
                    </a:solidFill>
                  </a:rPr>
                  <a:t>Ticket verfügbar</a:t>
                </a:r>
                <a:endParaRPr lang="de-DE" sz="1800" dirty="0">
                  <a:solidFill>
                    <a:schemeClr val="tx2"/>
                  </a:solidFill>
                </a:endParaRPr>
              </a:p>
            </p:txBody>
          </p:sp>
          <p:grpSp>
            <p:nvGrpSpPr>
              <p:cNvPr id="25" name="Gruppieren 24" descr="ein roter und ein grüner Kreis">
                <a:extLst>
                  <a:ext uri="{FF2B5EF4-FFF2-40B4-BE49-F238E27FC236}">
                    <a16:creationId xmlns:a16="http://schemas.microsoft.com/office/drawing/2014/main" id="{345B7A80-EB91-4F11-8BC0-A7FCBA206740}"/>
                  </a:ext>
                </a:extLst>
              </p:cNvPr>
              <p:cNvGrpSpPr/>
              <p:nvPr/>
            </p:nvGrpSpPr>
            <p:grpSpPr>
              <a:xfrm>
                <a:off x="7252214" y="2760552"/>
                <a:ext cx="601470" cy="283514"/>
                <a:chOff x="7258839" y="3569394"/>
                <a:chExt cx="601470" cy="283514"/>
              </a:xfrm>
            </p:grpSpPr>
            <p:sp>
              <p:nvSpPr>
                <p:cNvPr id="26" name="Ellipse 25">
                  <a:extLst>
                    <a:ext uri="{FF2B5EF4-FFF2-40B4-BE49-F238E27FC236}">
                      <a16:creationId xmlns:a16="http://schemas.microsoft.com/office/drawing/2014/main" id="{6AB56827-A683-4EB1-9329-3D3A178DAE7A}"/>
                    </a:ext>
                  </a:extLst>
                </p:cNvPr>
                <p:cNvSpPr/>
                <p:nvPr/>
              </p:nvSpPr>
              <p:spPr>
                <a:xfrm>
                  <a:off x="7258839" y="3582908"/>
                  <a:ext cx="270000" cy="270000"/>
                </a:xfrm>
                <a:prstGeom prst="ellipse">
                  <a:avLst/>
                </a:prstGeom>
                <a:solidFill>
                  <a:srgbClr val="FF000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533"/>
                </a:p>
              </p:txBody>
            </p:sp>
            <p:sp>
              <p:nvSpPr>
                <p:cNvPr id="27" name="Ellipse 26">
                  <a:extLst>
                    <a:ext uri="{FF2B5EF4-FFF2-40B4-BE49-F238E27FC236}">
                      <a16:creationId xmlns:a16="http://schemas.microsoft.com/office/drawing/2014/main" id="{D4081416-057E-4BE0-AD49-E0C76AC6FCCD}"/>
                    </a:ext>
                  </a:extLst>
                </p:cNvPr>
                <p:cNvSpPr/>
                <p:nvPr/>
              </p:nvSpPr>
              <p:spPr>
                <a:xfrm>
                  <a:off x="7590309" y="3569394"/>
                  <a:ext cx="270000" cy="270000"/>
                </a:xfrm>
                <a:prstGeom prst="ellipse">
                  <a:avLst/>
                </a:prstGeom>
                <a:solidFill>
                  <a:srgbClr val="00B05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533"/>
                </a:p>
              </p:txBody>
            </p:sp>
          </p:grpSp>
        </p:grpSp>
      </p:grp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315CBD3-C264-4473-8A11-9D6E9A20A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544345"/>
            <a:ext cx="5181600" cy="4194604"/>
          </a:xfrm>
        </p:spPr>
        <p:txBody>
          <a:bodyPr/>
          <a:lstStyle/>
          <a:p>
            <a:r>
              <a:rPr lang="de-DE" dirty="0"/>
              <a:t>Was nicht gehört werden kann, </a:t>
            </a:r>
            <a:br>
              <a:rPr lang="de-DE" dirty="0"/>
            </a:br>
            <a:r>
              <a:rPr lang="de-DE" dirty="0"/>
              <a:t>kann gelesen werden.</a:t>
            </a:r>
          </a:p>
          <a:p>
            <a:r>
              <a:rPr lang="de-DE" dirty="0"/>
              <a:t>Was nicht gesehen werden kann, </a:t>
            </a:r>
            <a:br>
              <a:rPr lang="de-DE" dirty="0"/>
            </a:br>
            <a:r>
              <a:rPr lang="de-DE" dirty="0"/>
              <a:t>kann erzählt oder ertastet werden.</a:t>
            </a:r>
          </a:p>
          <a:p>
            <a:r>
              <a:rPr lang="de-DE" dirty="0"/>
              <a:t>Beispiele:</a:t>
            </a:r>
          </a:p>
          <a:p>
            <a:pPr lvl="1"/>
            <a:r>
              <a:rPr lang="de-DE" dirty="0"/>
              <a:t>Videos brauchen Untertitel</a:t>
            </a:r>
          </a:p>
          <a:p>
            <a:pPr lvl="1"/>
            <a:r>
              <a:rPr lang="de-DE" dirty="0"/>
              <a:t>Audios brauchen Transkript</a:t>
            </a:r>
          </a:p>
          <a:p>
            <a:pPr lvl="1"/>
            <a:r>
              <a:rPr lang="de-DE" dirty="0"/>
              <a:t>Telefonkontakt braucht zusätzlich einen schriftlichen Kontakt (E-Mail)</a:t>
            </a:r>
          </a:p>
        </p:txBody>
      </p:sp>
    </p:spTree>
    <p:extLst>
      <p:ext uri="{BB962C8B-B14F-4D97-AF65-F5344CB8AC3E}">
        <p14:creationId xmlns:p14="http://schemas.microsoft.com/office/powerpoint/2010/main" val="127508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Bilder: Alternativtexte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de-DE" dirty="0"/>
              <a:t>Alternativ oder ALT-Texte werden in den Code der Website geschrieben.</a:t>
            </a:r>
          </a:p>
          <a:p>
            <a:pPr lvl="1"/>
            <a:r>
              <a:rPr lang="de-DE" dirty="0"/>
              <a:t>Man sieht sie nicht.</a:t>
            </a:r>
          </a:p>
          <a:p>
            <a:pPr lvl="1"/>
            <a:r>
              <a:rPr lang="de-DE" dirty="0"/>
              <a:t>Screenreader können sie finden und </a:t>
            </a:r>
            <a:br>
              <a:rPr lang="de-DE" dirty="0"/>
            </a:br>
            <a:r>
              <a:rPr lang="de-DE" dirty="0"/>
              <a:t>lesen diese blinden Menschen vor.</a:t>
            </a:r>
          </a:p>
          <a:p>
            <a:pPr lvl="1"/>
            <a:r>
              <a:rPr lang="de-DE" dirty="0"/>
              <a:t>ALT-Texte betreffen das Grundprinzip „Wahrnehmbarkeit“</a:t>
            </a:r>
          </a:p>
          <a:p>
            <a:pPr lvl="4"/>
            <a:r>
              <a:rPr lang="de-DE" dirty="0"/>
              <a:t>Blinde Menschen erfahren, was auf dem Bild zu sehen ist.</a:t>
            </a:r>
          </a:p>
          <a:p>
            <a:pPr lvl="0"/>
            <a:r>
              <a:rPr lang="de-DE" dirty="0"/>
              <a:t>Der ALT-Text beschreibt die offensichtlichen und wichtigen Bestandteile des Bildes.</a:t>
            </a:r>
          </a:p>
          <a:p>
            <a:pPr lvl="1"/>
            <a:r>
              <a:rPr lang="de-DE" dirty="0"/>
              <a:t>Nur das, was zum Verständnis des Bildes in Zusammenhang mit dem Text auf der Seite notwendig ist.</a:t>
            </a:r>
          </a:p>
        </p:txBody>
      </p:sp>
    </p:spTree>
    <p:extLst>
      <p:ext uri="{BB962C8B-B14F-4D97-AF65-F5344CB8AC3E}">
        <p14:creationId xmlns:p14="http://schemas.microsoft.com/office/powerpoint/2010/main" val="383650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1162C8D-0FC1-46BB-B475-F731B6F48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Bilder: Illustrierendes 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1256357-6403-4E1E-967E-2E27A251F4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453" y="1560196"/>
            <a:ext cx="6363347" cy="4616807"/>
          </a:xfrm>
        </p:spPr>
        <p:txBody>
          <a:bodyPr/>
          <a:lstStyle/>
          <a:p>
            <a:r>
              <a:rPr lang="de-DE" dirty="0"/>
              <a:t>Bild gibt Zusatzinformationen zum Text</a:t>
            </a:r>
          </a:p>
          <a:p>
            <a:pPr lvl="1"/>
            <a:r>
              <a:rPr lang="de-DE" dirty="0"/>
              <a:t>Bilder können in unterschiedlichen Zusammenhängen unterschiedliche ALT-Texte haben</a:t>
            </a:r>
          </a:p>
          <a:p>
            <a:r>
              <a:rPr lang="de-DE" dirty="0"/>
              <a:t>Bildunterschrift und ALT-Text müssen unterschiedlich sein</a:t>
            </a:r>
          </a:p>
          <a:p>
            <a:pPr lvl="4"/>
            <a:r>
              <a:rPr lang="de-DE" dirty="0"/>
              <a:t>ALT-Text beschreibt die wesentliche Information im Bild</a:t>
            </a:r>
          </a:p>
        </p:txBody>
      </p:sp>
      <p:pic>
        <p:nvPicPr>
          <p:cNvPr id="5" name="Grafik 4" descr="Beispiel:&#10;Der Alternativtext beschreibt, was die Menschen auf dem Bild tun: &quot;Drei Werkstattmitarbeiter*innen beim Videodreh&quot;">
            <a:extLst>
              <a:ext uri="{FF2B5EF4-FFF2-40B4-BE49-F238E27FC236}">
                <a16:creationId xmlns:a16="http://schemas.microsoft.com/office/drawing/2014/main" id="{D0811095-D74A-3844-BD77-577BCE7A8F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9" y="1552576"/>
            <a:ext cx="3946779" cy="4624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1741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641C7C-9538-4E8A-AD59-17DE12F66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Bilder: Schriftgrafik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863969D-8DDA-478C-B21A-C2E9173FA2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2585" y="1560196"/>
            <a:ext cx="5621671" cy="4616807"/>
          </a:xfrm>
        </p:spPr>
        <p:txBody>
          <a:bodyPr/>
          <a:lstStyle/>
          <a:p>
            <a:r>
              <a:rPr lang="de-DE" dirty="0"/>
              <a:t>Text auf einem Bild oder einer Grafik</a:t>
            </a:r>
          </a:p>
          <a:p>
            <a:r>
              <a:rPr lang="de-DE" dirty="0"/>
              <a:t>Text muss komplett wiedergegeben werden</a:t>
            </a:r>
          </a:p>
          <a:p>
            <a:pPr lvl="4"/>
            <a:r>
              <a:rPr lang="de-DE" dirty="0"/>
              <a:t>ALT-Text enthält allen Text, der auf dem Bild steht</a:t>
            </a:r>
          </a:p>
          <a:p>
            <a:endParaRPr lang="de-DE" dirty="0"/>
          </a:p>
        </p:txBody>
      </p:sp>
      <p:pic>
        <p:nvPicPr>
          <p:cNvPr id="4" name="Grafik 3" descr="Beispiel:&#10;Der Alternativtext gibt wieder, was auf dem Logo für eine Schrift steht: &quot;Logo Nürnberg 2021 Kommunale Messzentrum Nürnberg, 20.-21.10.2021 Wir sind dabei!&quot;">
            <a:extLst>
              <a:ext uri="{FF2B5EF4-FFF2-40B4-BE49-F238E27FC236}">
                <a16:creationId xmlns:a16="http://schemas.microsoft.com/office/drawing/2014/main" id="{06A509BB-52C1-C848-AD87-F7D771DCC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892" y="1560196"/>
            <a:ext cx="4577415" cy="4616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9111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80B1A6-85A8-4960-B255-B7D472FEB7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Bilder: Schmuckgrafik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646E5073-F5BC-4CE2-894E-AE84BF4FD0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5073" y="1560196"/>
            <a:ext cx="3279183" cy="4616807"/>
          </a:xfrm>
        </p:spPr>
        <p:txBody>
          <a:bodyPr/>
          <a:lstStyle/>
          <a:p>
            <a:r>
              <a:rPr lang="de-DE" dirty="0"/>
              <a:t>Bild hat nur eine optische Funktion</a:t>
            </a:r>
          </a:p>
          <a:p>
            <a:r>
              <a:rPr lang="de-DE" dirty="0"/>
              <a:t>Bietet keine Zusatz-Informationen zum Text</a:t>
            </a:r>
          </a:p>
          <a:p>
            <a:pPr lvl="4"/>
            <a:r>
              <a:rPr lang="de-DE" dirty="0"/>
              <a:t>ALT-Text bleibt leer</a:t>
            </a:r>
          </a:p>
          <a:p>
            <a:pPr>
              <a:spcBef>
                <a:spcPts val="4000"/>
              </a:spcBef>
            </a:pPr>
            <a:r>
              <a:rPr lang="de-DE" dirty="0"/>
              <a:t>Im Code: </a:t>
            </a:r>
            <a:r>
              <a:rPr lang="de-DE" dirty="0">
                <a:latin typeface="Courier New" panose="02070309020205020404" pitchFamily="49" charset="0"/>
                <a:cs typeface="Courier New" panose="02070309020205020404" pitchFamily="49" charset="0"/>
              </a:rPr>
              <a:t>alt=““</a:t>
            </a:r>
          </a:p>
        </p:txBody>
      </p:sp>
      <p:pic>
        <p:nvPicPr>
          <p:cNvPr id="4" name="Grafik 3" descr="Beispiel: &#10;Das Bild ist eine Schmuckgrafik und braucht keinen Alternativtext. Daher ist bei diesem Beispiel kein Alternativtext hinterlegt.">
            <a:extLst>
              <a:ext uri="{FF2B5EF4-FFF2-40B4-BE49-F238E27FC236}">
                <a16:creationId xmlns:a16="http://schemas.microsoft.com/office/drawing/2014/main" id="{F83EBF19-47E4-444E-A137-754F79BC3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788" y="1560157"/>
            <a:ext cx="6769880" cy="426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17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E5D275-D515-43DB-BE40-2C0EE9663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Beispiel verlinktes Bild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E85C9F6-D2DB-4149-A221-C2288E7E84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03113" y="1560512"/>
            <a:ext cx="3651143" cy="4616451"/>
          </a:xfrm>
        </p:spPr>
        <p:txBody>
          <a:bodyPr/>
          <a:lstStyle/>
          <a:p>
            <a:r>
              <a:rPr lang="de-DE" dirty="0"/>
              <a:t>Element soll auf eine andere Seite verlinken</a:t>
            </a:r>
          </a:p>
          <a:p>
            <a:pPr lvl="4"/>
            <a:r>
              <a:rPr lang="de-DE" dirty="0"/>
              <a:t>Linkziel im ALT-Text</a:t>
            </a:r>
          </a:p>
          <a:p>
            <a:r>
              <a:rPr lang="de-DE" dirty="0"/>
              <a:t>In verlinkten Kacheln kann der ALT-Text auch leer bleiben</a:t>
            </a:r>
          </a:p>
        </p:txBody>
      </p:sp>
      <p:pic>
        <p:nvPicPr>
          <p:cNvPr id="10" name="Grafik 9" descr="Beispiel für verlinkte Bilder. &#10;">
            <a:extLst>
              <a:ext uri="{FF2B5EF4-FFF2-40B4-BE49-F238E27FC236}">
                <a16:creationId xmlns:a16="http://schemas.microsoft.com/office/drawing/2014/main" id="{488F37FD-5B01-8A4F-B2C8-0A51E831F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791" y="1569636"/>
            <a:ext cx="6743004" cy="457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8771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976E67-C2EE-4C81-855F-C09A21FD4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Medien auf Websites</a:t>
            </a:r>
          </a:p>
        </p:txBody>
      </p:sp>
      <p:grpSp>
        <p:nvGrpSpPr>
          <p:cNvPr id="5" name="Gruppieren 4" descr="Video: mp4 und Youtube">
            <a:extLst>
              <a:ext uri="{FF2B5EF4-FFF2-40B4-BE49-F238E27FC236}">
                <a16:creationId xmlns:a16="http://schemas.microsoft.com/office/drawing/2014/main" id="{F3C8972D-7D63-4FF4-8CBD-DCA6FC60EC73}"/>
              </a:ext>
            </a:extLst>
          </p:cNvPr>
          <p:cNvGrpSpPr/>
          <p:nvPr/>
        </p:nvGrpSpPr>
        <p:grpSpPr>
          <a:xfrm>
            <a:off x="1206391" y="2327375"/>
            <a:ext cx="2497394" cy="2615381"/>
            <a:chOff x="4682895" y="1986117"/>
            <a:chExt cx="2497394" cy="2615381"/>
          </a:xfrm>
        </p:grpSpPr>
        <p:sp>
          <p:nvSpPr>
            <p:cNvPr id="3" name="Rechteck 2">
              <a:extLst>
                <a:ext uri="{FF2B5EF4-FFF2-40B4-BE49-F238E27FC236}">
                  <a16:creationId xmlns:a16="http://schemas.microsoft.com/office/drawing/2014/main" id="{C7D6E737-0E80-4143-ABC3-A6C8F3A5544A}"/>
                </a:ext>
              </a:extLst>
            </p:cNvPr>
            <p:cNvSpPr/>
            <p:nvPr/>
          </p:nvSpPr>
          <p:spPr>
            <a:xfrm>
              <a:off x="4682895" y="1986117"/>
              <a:ext cx="2497394" cy="261538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8" name="Picture 42">
              <a:extLst>
                <a:ext uri="{FF2B5EF4-FFF2-40B4-BE49-F238E27FC236}">
                  <a16:creationId xmlns:a16="http://schemas.microsoft.com/office/drawing/2014/main" id="{F48A951A-5CE4-468E-AB5B-67E0C3E4D4C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027273" y="2288689"/>
              <a:ext cx="778933" cy="778933"/>
            </a:xfrm>
            <a:prstGeom prst="rect">
              <a:avLst/>
            </a:prstGeom>
          </p:spPr>
        </p:pic>
        <p:pic>
          <p:nvPicPr>
            <p:cNvPr id="21" name="Picture 48">
              <a:extLst>
                <a:ext uri="{FF2B5EF4-FFF2-40B4-BE49-F238E27FC236}">
                  <a16:creationId xmlns:a16="http://schemas.microsoft.com/office/drawing/2014/main" id="{8614C6EB-2109-4BB5-938D-AFF5D02AC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91484" y="2373267"/>
              <a:ext cx="654756" cy="654756"/>
            </a:xfrm>
            <a:prstGeom prst="rect">
              <a:avLst/>
            </a:prstGeom>
          </p:spPr>
        </p:pic>
        <p:sp>
          <p:nvSpPr>
            <p:cNvPr id="26" name="Textfeld 25">
              <a:extLst>
                <a:ext uri="{FF2B5EF4-FFF2-40B4-BE49-F238E27FC236}">
                  <a16:creationId xmlns:a16="http://schemas.microsoft.com/office/drawing/2014/main" id="{3D37584F-C4A8-4908-B3E3-62E54330C90C}"/>
                </a:ext>
              </a:extLst>
            </p:cNvPr>
            <p:cNvSpPr txBox="1"/>
            <p:nvPr/>
          </p:nvSpPr>
          <p:spPr>
            <a:xfrm>
              <a:off x="4979166" y="3578727"/>
              <a:ext cx="84670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Video</a:t>
              </a:r>
            </a:p>
          </p:txBody>
        </p:sp>
      </p:grpSp>
      <p:grpSp>
        <p:nvGrpSpPr>
          <p:cNvPr id="4" name="Gruppieren 3" descr="Audio: Podcast und MP3">
            <a:extLst>
              <a:ext uri="{FF2B5EF4-FFF2-40B4-BE49-F238E27FC236}">
                <a16:creationId xmlns:a16="http://schemas.microsoft.com/office/drawing/2014/main" id="{174A90CD-5517-4527-8B2A-8B4A0CC19A76}"/>
              </a:ext>
            </a:extLst>
          </p:cNvPr>
          <p:cNvGrpSpPr/>
          <p:nvPr/>
        </p:nvGrpSpPr>
        <p:grpSpPr>
          <a:xfrm>
            <a:off x="4608153" y="2327376"/>
            <a:ext cx="2497394" cy="2615381"/>
            <a:chOff x="1075916" y="1986116"/>
            <a:chExt cx="2497394" cy="2615381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2B52C1C2-C7B1-420D-AD3D-565076A777B7}"/>
                </a:ext>
              </a:extLst>
            </p:cNvPr>
            <p:cNvSpPr/>
            <p:nvPr/>
          </p:nvSpPr>
          <p:spPr>
            <a:xfrm>
              <a:off x="1075916" y="1986116"/>
              <a:ext cx="2497394" cy="261538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Picture 40">
              <a:extLst>
                <a:ext uri="{FF2B5EF4-FFF2-40B4-BE49-F238E27FC236}">
                  <a16:creationId xmlns:a16="http://schemas.microsoft.com/office/drawing/2014/main" id="{5413AF9B-39D1-43CB-B6A7-D8BF3C1C69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73272" y="2291511"/>
              <a:ext cx="857957" cy="852312"/>
            </a:xfrm>
            <a:prstGeom prst="rect">
              <a:avLst/>
            </a:prstGeom>
          </p:spPr>
        </p:pic>
        <p:pic>
          <p:nvPicPr>
            <p:cNvPr id="22" name="Picture 50">
              <a:extLst>
                <a:ext uri="{FF2B5EF4-FFF2-40B4-BE49-F238E27FC236}">
                  <a16:creationId xmlns:a16="http://schemas.microsoft.com/office/drawing/2014/main" id="{32A06FC5-3D9A-4D34-8975-6BB45112FF0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65814" y="2373267"/>
              <a:ext cx="694267" cy="699911"/>
            </a:xfrm>
            <a:prstGeom prst="rect">
              <a:avLst/>
            </a:prstGeom>
          </p:spPr>
        </p:pic>
        <p:sp>
          <p:nvSpPr>
            <p:cNvPr id="25" name="Textfeld 24">
              <a:extLst>
                <a:ext uri="{FF2B5EF4-FFF2-40B4-BE49-F238E27FC236}">
                  <a16:creationId xmlns:a16="http://schemas.microsoft.com/office/drawing/2014/main" id="{68F28560-A05B-4E47-A90E-6C207E9EB68E}"/>
                </a:ext>
              </a:extLst>
            </p:cNvPr>
            <p:cNvSpPr txBox="1"/>
            <p:nvPr/>
          </p:nvSpPr>
          <p:spPr>
            <a:xfrm>
              <a:off x="1385586" y="3584768"/>
              <a:ext cx="8547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Audio</a:t>
              </a:r>
              <a:endParaRPr lang="de-DE" b="1" dirty="0"/>
            </a:p>
          </p:txBody>
        </p:sp>
      </p:grpSp>
      <p:grpSp>
        <p:nvGrpSpPr>
          <p:cNvPr id="6" name="Gruppieren 5" descr="Dokumente: PDF und Word">
            <a:extLst>
              <a:ext uri="{FF2B5EF4-FFF2-40B4-BE49-F238E27FC236}">
                <a16:creationId xmlns:a16="http://schemas.microsoft.com/office/drawing/2014/main" id="{5D173517-020B-488A-88FF-E7FDC16265E0}"/>
              </a:ext>
            </a:extLst>
          </p:cNvPr>
          <p:cNvGrpSpPr/>
          <p:nvPr/>
        </p:nvGrpSpPr>
        <p:grpSpPr>
          <a:xfrm>
            <a:off x="8000658" y="2327376"/>
            <a:ext cx="2497394" cy="2615381"/>
            <a:chOff x="8020323" y="1986116"/>
            <a:chExt cx="2497394" cy="2615381"/>
          </a:xfrm>
        </p:grpSpPr>
        <p:sp>
          <p:nvSpPr>
            <p:cNvPr id="14" name="Rechteck 13">
              <a:extLst>
                <a:ext uri="{FF2B5EF4-FFF2-40B4-BE49-F238E27FC236}">
                  <a16:creationId xmlns:a16="http://schemas.microsoft.com/office/drawing/2014/main" id="{4FDEBB8A-C6C4-4033-9039-C6F7309DD486}"/>
                </a:ext>
              </a:extLst>
            </p:cNvPr>
            <p:cNvSpPr/>
            <p:nvPr/>
          </p:nvSpPr>
          <p:spPr>
            <a:xfrm>
              <a:off x="8020323" y="1986116"/>
              <a:ext cx="2497394" cy="2615381"/>
            </a:xfrm>
            <a:prstGeom prst="rect">
              <a:avLst/>
            </a:prstGeom>
            <a:solidFill>
              <a:schemeClr val="tx1">
                <a:lumMod val="20000"/>
                <a:lumOff val="80000"/>
              </a:schemeClr>
            </a:solidFill>
          </p:spPr>
          <p:style>
            <a:lnRef idx="0">
              <a:schemeClr val="dk1"/>
            </a:lnRef>
            <a:fillRef idx="3">
              <a:schemeClr val="dk1"/>
            </a:fillRef>
            <a:effectRef idx="3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7" name="Picture 22">
              <a:extLst>
                <a:ext uri="{FF2B5EF4-FFF2-40B4-BE49-F238E27FC236}">
                  <a16:creationId xmlns:a16="http://schemas.microsoft.com/office/drawing/2014/main" id="{0CB9C7F4-6DE6-44C7-8C84-6E2319382CC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65234" y="2291511"/>
              <a:ext cx="778933" cy="773289"/>
            </a:xfrm>
            <a:prstGeom prst="rect">
              <a:avLst/>
            </a:prstGeom>
          </p:spPr>
        </p:pic>
        <p:pic>
          <p:nvPicPr>
            <p:cNvPr id="10" name="Picture 30">
              <a:extLst>
                <a:ext uri="{FF2B5EF4-FFF2-40B4-BE49-F238E27FC236}">
                  <a16:creationId xmlns:a16="http://schemas.microsoft.com/office/drawing/2014/main" id="{206655B7-A161-45E3-BACB-35452A7B399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05759" y="2320288"/>
              <a:ext cx="587023" cy="715735"/>
            </a:xfrm>
            <a:prstGeom prst="rect">
              <a:avLst/>
            </a:prstGeom>
          </p:spPr>
        </p:pic>
        <p:sp>
          <p:nvSpPr>
            <p:cNvPr id="24" name="Textfeld 23">
              <a:extLst>
                <a:ext uri="{FF2B5EF4-FFF2-40B4-BE49-F238E27FC236}">
                  <a16:creationId xmlns:a16="http://schemas.microsoft.com/office/drawing/2014/main" id="{E2AD9FB2-EF86-4026-B93F-753ADDAB8EF9}"/>
                </a:ext>
              </a:extLst>
            </p:cNvPr>
            <p:cNvSpPr txBox="1"/>
            <p:nvPr/>
          </p:nvSpPr>
          <p:spPr>
            <a:xfrm>
              <a:off x="8319370" y="3571999"/>
              <a:ext cx="15359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/>
                <a:t>Dokumente</a:t>
              </a:r>
              <a:endParaRPr lang="de-DE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8770643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672E2-BE4D-48CF-B49F-66AD0272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Videos mit Untertiteln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13AAD0-E825-4931-B599-505CB0ED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96"/>
            <a:ext cx="4573555" cy="4616807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Nutzen für alle: </a:t>
            </a:r>
          </a:p>
          <a:p>
            <a:pPr lvl="1"/>
            <a:r>
              <a:rPr lang="de-DE" dirty="0"/>
              <a:t>Jeder kann auch ohne Ton Inhalte erfassen (bspw.  unterwegs)</a:t>
            </a:r>
          </a:p>
          <a:p>
            <a:pPr lvl="1"/>
            <a:r>
              <a:rPr lang="de-DE" dirty="0"/>
              <a:t>Untertitel sollen NUR die Informationen beinhalten, die Hörende haben.</a:t>
            </a:r>
          </a:p>
          <a:p>
            <a:endParaRPr lang="de-DE" dirty="0"/>
          </a:p>
        </p:txBody>
      </p:sp>
      <p:pic>
        <p:nvPicPr>
          <p:cNvPr id="4" name="Grafik 3" descr="Screenshot: Video mit Untertitel; &quot;Sie ist einfach zu allen total hilfsbereit und versucht immer eine&quot;">
            <a:extLst>
              <a:ext uri="{FF2B5EF4-FFF2-40B4-BE49-F238E27FC236}">
                <a16:creationId xmlns:a16="http://schemas.microsoft.com/office/drawing/2014/main" id="{71A16916-50D4-473F-B93A-5953820A35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474" y="1480930"/>
            <a:ext cx="5720373" cy="320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62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BCB9A-6195-4F6C-87C4-96AC991B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87"/>
            <a:ext cx="9734549" cy="966431"/>
          </a:xfrm>
        </p:spPr>
        <p:txBody>
          <a:bodyPr anchor="ctr">
            <a:normAutofit/>
          </a:bodyPr>
          <a:lstStyle/>
          <a:p>
            <a:r>
              <a:rPr lang="de-DE" dirty="0"/>
              <a:t>Ihre Referenten: Dennis Bruder 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243CE0-C78D-4C2E-9F47-DC88CF2BF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7353"/>
            <a:ext cx="7274024" cy="4619625"/>
          </a:xfrm>
        </p:spPr>
        <p:txBody>
          <a:bodyPr>
            <a:normAutofit/>
          </a:bodyPr>
          <a:lstStyle/>
          <a:p>
            <a:r>
              <a:rPr lang="de-DE" dirty="0"/>
              <a:t>Berater für digitale Barrierefreiheit</a:t>
            </a:r>
          </a:p>
          <a:p>
            <a:r>
              <a:rPr lang="de-DE" dirty="0"/>
              <a:t>Online Marketing und Social Media </a:t>
            </a:r>
            <a:br>
              <a:rPr lang="de-DE" dirty="0"/>
            </a:br>
            <a:r>
              <a:rPr lang="de-DE" dirty="0"/>
              <a:t>für die Stiftung Pfennigparade</a:t>
            </a:r>
          </a:p>
          <a:p>
            <a:r>
              <a:rPr lang="de-DE" dirty="0"/>
              <a:t>Kommunikationswissenschaftler</a:t>
            </a:r>
          </a:p>
          <a:p>
            <a:pPr>
              <a:lnSpc>
                <a:spcPct val="110000"/>
              </a:lnSpc>
            </a:pPr>
            <a:endParaRPr lang="de-DE" dirty="0"/>
          </a:p>
        </p:txBody>
      </p:sp>
      <p:grpSp>
        <p:nvGrpSpPr>
          <p:cNvPr id="4" name="Gruppieren 3" descr="Der Referent, Dennis Bruder, besitzt eine IAAP-Zertifizierung zum CPACC.">
            <a:extLst>
              <a:ext uri="{FF2B5EF4-FFF2-40B4-BE49-F238E27FC236}">
                <a16:creationId xmlns:a16="http://schemas.microsoft.com/office/drawing/2014/main" id="{5211E2E4-9402-4A34-A7F4-2A2458538CE9}"/>
              </a:ext>
            </a:extLst>
          </p:cNvPr>
          <p:cNvGrpSpPr/>
          <p:nvPr/>
        </p:nvGrpSpPr>
        <p:grpSpPr>
          <a:xfrm>
            <a:off x="7496177" y="1549553"/>
            <a:ext cx="3857624" cy="3100146"/>
            <a:chOff x="7496177" y="1549553"/>
            <a:chExt cx="3857624" cy="3100146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8B038BF-BFE3-4A18-8F29-2701C0A9ED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08" t="-541" r="12508" b="541"/>
            <a:stretch/>
          </p:blipFill>
          <p:spPr>
            <a:xfrm>
              <a:off x="8112224" y="1549553"/>
              <a:ext cx="3241577" cy="2882211"/>
            </a:xfrm>
            <a:prstGeom prst="rect">
              <a:avLst/>
            </a:prstGeom>
          </p:spPr>
        </p:pic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2D7C2DD9-8FC5-43EE-B52F-AB23492BF34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96177" y="3649576"/>
              <a:ext cx="1000123" cy="100012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58751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4F672E2-BE4D-48CF-B49F-66AD027243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Audiobeiträge mit Transkript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113AAD0-E825-4931-B599-505CB0ED3D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96"/>
            <a:ext cx="4573555" cy="4616807"/>
          </a:xfrm>
        </p:spPr>
        <p:txBody>
          <a:bodyPr vert="horz" lIns="91350" tIns="45718" rIns="91350" bIns="45718" rtlCol="0" anchor="t">
            <a:noAutofit/>
          </a:bodyPr>
          <a:lstStyle/>
          <a:p>
            <a:pPr marL="0" indent="0">
              <a:buNone/>
            </a:pPr>
            <a:r>
              <a:rPr lang="de-DE" dirty="0"/>
              <a:t>Nutzen für alle: </a:t>
            </a:r>
          </a:p>
          <a:p>
            <a:pPr lvl="1" indent="-172720"/>
            <a:r>
              <a:rPr lang="de-DE" dirty="0"/>
              <a:t>Wort-für-Wort Abschrift des gesprochenen Wortes</a:t>
            </a:r>
          </a:p>
          <a:p>
            <a:pPr lvl="1" indent="-172720"/>
            <a:r>
              <a:rPr lang="de-DE" dirty="0">
                <a:latin typeface="FiraGO"/>
              </a:rPr>
              <a:t> Verschriftlichte Audios können von Suchmaschinen ausgelesen werden</a:t>
            </a:r>
          </a:p>
          <a:p>
            <a:pPr lvl="1" indent="-172720"/>
            <a:endParaRPr lang="de-DE" dirty="0"/>
          </a:p>
          <a:p>
            <a:pPr marL="271145" indent="-271145"/>
            <a:endParaRPr lang="de-DE" dirty="0"/>
          </a:p>
        </p:txBody>
      </p:sp>
      <p:pic>
        <p:nvPicPr>
          <p:cNvPr id="5" name="Picture 2" descr="Screenshot: Podcast mit Transkript">
            <a:extLst>
              <a:ext uri="{FF2B5EF4-FFF2-40B4-BE49-F238E27FC236}">
                <a16:creationId xmlns:a16="http://schemas.microsoft.com/office/drawing/2014/main" id="{CBC9D897-C6E1-4C67-A20A-0ECAA5D70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438" y="1485949"/>
            <a:ext cx="4647311" cy="431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17183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B83B8EC-AAD6-47B4-810D-5C2F2C5A4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Barrierefreie Dokumente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9E7D35B-CE68-4D34-8CCE-BF1C966382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96"/>
            <a:ext cx="5972175" cy="4616807"/>
          </a:xfrm>
        </p:spPr>
        <p:txBody>
          <a:bodyPr/>
          <a:lstStyle/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dirty="0"/>
              <a:t>Formatvorlagen für Titel, </a:t>
            </a:r>
            <a:br>
              <a:rPr lang="de-DE" dirty="0"/>
            </a:br>
            <a:r>
              <a:rPr lang="de-DE" dirty="0"/>
              <a:t>Überschriften und Listen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dirty="0"/>
              <a:t>Alternativtexte für Bilder, Diagramme und Icons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dirty="0"/>
              <a:t>Textgröße und -struktur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dirty="0"/>
              <a:t>Verwendung von Farben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/>
            </a:pPr>
            <a:r>
              <a:rPr lang="de-DE" dirty="0"/>
              <a:t>Beschreibende Links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de-DE" dirty="0"/>
              <a:t>Strukturierte Tabellen </a:t>
            </a:r>
          </a:p>
          <a:p>
            <a:pPr marL="457200" indent="-457200">
              <a:spcBef>
                <a:spcPts val="1200"/>
              </a:spcBef>
              <a:buFont typeface="+mj-lt"/>
              <a:buAutoNum type="arabicPeriod" startAt="6"/>
            </a:pPr>
            <a:r>
              <a:rPr lang="de-DE" dirty="0"/>
              <a:t>Einfügen eines Inhaltsverzeichnisses </a:t>
            </a:r>
          </a:p>
          <a:p>
            <a:pPr marL="457200" indent="-457200">
              <a:buFont typeface="+mj-lt"/>
              <a:buAutoNum type="arabicPeriod" startAt="6"/>
            </a:pPr>
            <a:endParaRPr lang="de-DE" dirty="0"/>
          </a:p>
          <a:p>
            <a:endParaRPr lang="de-DE" dirty="0"/>
          </a:p>
        </p:txBody>
      </p:sp>
      <p:grpSp>
        <p:nvGrpSpPr>
          <p:cNvPr id="11" name="Gruppieren 10" descr="Screenshots aus Word, die zeigen, wo man die Funktionen für Formatierungen findet.">
            <a:extLst>
              <a:ext uri="{FF2B5EF4-FFF2-40B4-BE49-F238E27FC236}">
                <a16:creationId xmlns:a16="http://schemas.microsoft.com/office/drawing/2014/main" id="{155FD268-626F-4173-BF32-2EAFD3027B5D}"/>
              </a:ext>
            </a:extLst>
          </p:cNvPr>
          <p:cNvGrpSpPr/>
          <p:nvPr/>
        </p:nvGrpSpPr>
        <p:grpSpPr>
          <a:xfrm>
            <a:off x="6918752" y="1557805"/>
            <a:ext cx="4725686" cy="4619198"/>
            <a:chOff x="6918752" y="1557805"/>
            <a:chExt cx="4725686" cy="4619198"/>
          </a:xfrm>
        </p:grpSpPr>
        <p:grpSp>
          <p:nvGrpSpPr>
            <p:cNvPr id="10" name="Gruppieren 9" descr="Screenshot für die Eingabe des Alternativtextes">
              <a:extLst>
                <a:ext uri="{FF2B5EF4-FFF2-40B4-BE49-F238E27FC236}">
                  <a16:creationId xmlns:a16="http://schemas.microsoft.com/office/drawing/2014/main" id="{DF118222-C9F6-4450-8EB1-023377832E24}"/>
                </a:ext>
              </a:extLst>
            </p:cNvPr>
            <p:cNvGrpSpPr/>
            <p:nvPr/>
          </p:nvGrpSpPr>
          <p:grpSpPr>
            <a:xfrm>
              <a:off x="6979672" y="3722447"/>
              <a:ext cx="2475145" cy="2454556"/>
              <a:chOff x="6979672" y="3722447"/>
              <a:chExt cx="2475145" cy="2454556"/>
            </a:xfrm>
          </p:grpSpPr>
          <p:grpSp>
            <p:nvGrpSpPr>
              <p:cNvPr id="4" name="Gruppieren 3" descr="Screenshot des Kontextmenüs; Alternativtexte bearbeiten ist markiert">
                <a:extLst>
                  <a:ext uri="{FF2B5EF4-FFF2-40B4-BE49-F238E27FC236}">
                    <a16:creationId xmlns:a16="http://schemas.microsoft.com/office/drawing/2014/main" id="{CEF3607C-A3E8-445B-8AEB-6A672B3853CA}"/>
                  </a:ext>
                </a:extLst>
              </p:cNvPr>
              <p:cNvGrpSpPr/>
              <p:nvPr/>
            </p:nvGrpSpPr>
            <p:grpSpPr>
              <a:xfrm>
                <a:off x="6979672" y="3722447"/>
                <a:ext cx="897695" cy="2454556"/>
                <a:chOff x="9596436" y="1635183"/>
                <a:chExt cx="1952685" cy="4857751"/>
              </a:xfrm>
            </p:grpSpPr>
            <p:pic>
              <p:nvPicPr>
                <p:cNvPr id="5" name="Grafik 4">
                  <a:extLst>
                    <a:ext uri="{FF2B5EF4-FFF2-40B4-BE49-F238E27FC236}">
                      <a16:creationId xmlns:a16="http://schemas.microsoft.com/office/drawing/2014/main" id="{B9FA0C34-11F7-436F-B1CD-BC28F9F67BF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9596496" y="1635183"/>
                  <a:ext cx="1952625" cy="4857751"/>
                </a:xfrm>
                <a:prstGeom prst="rect">
                  <a:avLst/>
                </a:prstGeom>
              </p:spPr>
            </p:pic>
            <p:sp>
              <p:nvSpPr>
                <p:cNvPr id="6" name="Rechteck 5">
                  <a:extLst>
                    <a:ext uri="{FF2B5EF4-FFF2-40B4-BE49-F238E27FC236}">
                      <a16:creationId xmlns:a16="http://schemas.microsoft.com/office/drawing/2014/main" id="{C8E45932-5A79-4FDA-A702-E303E15A43D5}"/>
                    </a:ext>
                  </a:extLst>
                </p:cNvPr>
                <p:cNvSpPr/>
                <p:nvPr/>
              </p:nvSpPr>
              <p:spPr bwMode="auto">
                <a:xfrm>
                  <a:off x="9596436" y="5571406"/>
                  <a:ext cx="1952624" cy="358399"/>
                </a:xfrm>
                <a:prstGeom prst="rect">
                  <a:avLst/>
                </a:prstGeom>
                <a:noFill/>
                <a:ln w="38100" cap="flat" cmpd="sng" algn="ctr">
                  <a:solidFill>
                    <a:srgbClr val="C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rot="0" spcFirstLastPara="0" vert="horz" wrap="square" lIns="0" tIns="0" rIns="0" bIns="0" numCol="1" spcCol="0" rtlCol="0" fromWordArt="0" anchor="t" anchorCtr="0" forceAA="0" compatLnSpc="1">
                  <a:prstTxWarp prst="textNoShape">
                    <a:avLst/>
                  </a:prstTxWarp>
                  <a:noAutofit/>
                </a:bodyPr>
                <a:lstStyle>
                  <a:defPPr>
                    <a:defRPr lang="de-DE"/>
                  </a:defPPr>
                  <a:lvl1pPr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1pPr>
                  <a:lvl2pPr marL="4572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2pPr>
                  <a:lvl3pPr marL="9144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3pPr>
                  <a:lvl4pPr marL="13716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4pPr>
                  <a:lvl5pPr marL="1828800" algn="l" rtl="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sz="1300" kern="1200">
                      <a:solidFill>
                        <a:schemeClr val="tx1"/>
                      </a:solidFill>
                      <a:latin typeface="Arial" charset="0"/>
                      <a:ea typeface="ヒラギノ角ゴ Pro W3" pitchFamily="124" charset="-128"/>
                      <a:cs typeface="+mn-cs"/>
                    </a:defRPr>
                  </a:lvl9pPr>
                </a:lstStyle>
                <a:p>
                  <a:endParaRPr lang="de-DE">
                    <a:solidFill>
                      <a:srgbClr val="FF0000"/>
                    </a:solidFill>
                  </a:endParaRPr>
                </a:p>
              </p:txBody>
            </p:sp>
          </p:grpSp>
          <p:pic>
            <p:nvPicPr>
              <p:cNvPr id="7" name="Grafik 6">
                <a:extLst>
                  <a:ext uri="{FF2B5EF4-FFF2-40B4-BE49-F238E27FC236}">
                    <a16:creationId xmlns:a16="http://schemas.microsoft.com/office/drawing/2014/main" id="{A8ACF1E6-442D-4193-9407-88D57608AB5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77339" y="3722447"/>
                <a:ext cx="1577478" cy="2454556"/>
              </a:xfrm>
              <a:prstGeom prst="rect">
                <a:avLst/>
              </a:prstGeom>
            </p:spPr>
          </p:pic>
        </p:grpSp>
        <p:pic>
          <p:nvPicPr>
            <p:cNvPr id="8" name="Grafik 7" descr="Screenshot der Formatvorlagen für die Aufzählungszeichenbibliothek in Word ">
              <a:extLst>
                <a:ext uri="{FF2B5EF4-FFF2-40B4-BE49-F238E27FC236}">
                  <a16:creationId xmlns:a16="http://schemas.microsoft.com/office/drawing/2014/main" id="{21DD7AF8-BC6B-413F-A380-7EA4AF20B3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81595" y="1557805"/>
              <a:ext cx="2362843" cy="1725838"/>
            </a:xfrm>
            <a:prstGeom prst="rect">
              <a:avLst/>
            </a:prstGeom>
          </p:spPr>
        </p:pic>
        <p:pic>
          <p:nvPicPr>
            <p:cNvPr id="9" name="Grafik 8" descr="Screenshot der Formatvorlagen für Überschriften in Word ">
              <a:extLst>
                <a:ext uri="{FF2B5EF4-FFF2-40B4-BE49-F238E27FC236}">
                  <a16:creationId xmlns:a16="http://schemas.microsoft.com/office/drawing/2014/main" id="{223BF645-711C-4AF7-AFF1-C79CF2AE2D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5403"/>
            <a:stretch/>
          </p:blipFill>
          <p:spPr>
            <a:xfrm>
              <a:off x="6918752" y="1557805"/>
              <a:ext cx="2362843" cy="17166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8910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C17C17B-326C-4AE3-BE39-1CBABEC28C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Barrierefreie Dokumente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C31F65D5-2D57-4137-B00B-B19BE49A3B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60196"/>
            <a:ext cx="4908083" cy="4616807"/>
          </a:xfrm>
        </p:spPr>
        <p:txBody>
          <a:bodyPr/>
          <a:lstStyle/>
          <a:p>
            <a:r>
              <a:rPr lang="de-DE" sz="2400" dirty="0"/>
              <a:t>Barrierefreiheitsfunktionen</a:t>
            </a:r>
          </a:p>
          <a:p>
            <a:pPr lvl="1"/>
            <a:r>
              <a:rPr lang="de-DE" sz="2400" dirty="0"/>
              <a:t>Auf Barrierefreiheit prüfen</a:t>
            </a:r>
          </a:p>
          <a:p>
            <a:pPr lvl="1"/>
            <a:r>
              <a:rPr lang="de-DE" sz="2400" dirty="0"/>
              <a:t>Listet Fehler, Warnungen und gibt Tipps zur Barrierefreiheit</a:t>
            </a:r>
          </a:p>
          <a:p>
            <a:endParaRPr lang="de-DE" dirty="0"/>
          </a:p>
        </p:txBody>
      </p:sp>
      <p:grpSp>
        <p:nvGrpSpPr>
          <p:cNvPr id="4" name="Gruppieren 3" descr="Screenshots aus Word und PowerPoint, die die Funktion &quot;Barrierefreiheit überprüfen&quot; zeigen.">
            <a:extLst>
              <a:ext uri="{FF2B5EF4-FFF2-40B4-BE49-F238E27FC236}">
                <a16:creationId xmlns:a16="http://schemas.microsoft.com/office/drawing/2014/main" id="{63DC3645-BBF9-4490-94D8-9097C3AB92B4}"/>
              </a:ext>
            </a:extLst>
          </p:cNvPr>
          <p:cNvGrpSpPr/>
          <p:nvPr/>
        </p:nvGrpSpPr>
        <p:grpSpPr>
          <a:xfrm>
            <a:off x="5746284" y="467745"/>
            <a:ext cx="6128476" cy="5956140"/>
            <a:chOff x="6098871" y="538865"/>
            <a:chExt cx="6128476" cy="5956140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8EDA06E2-8884-4BC1-9D0B-C03F69D8DF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3055" b="10972"/>
            <a:stretch/>
          </p:blipFill>
          <p:spPr>
            <a:xfrm>
              <a:off x="6098871" y="538865"/>
              <a:ext cx="3989916" cy="3702048"/>
            </a:xfrm>
            <a:prstGeom prst="rect">
              <a:avLst/>
            </a:prstGeom>
          </p:spPr>
        </p:pic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1F2341FE-5D44-491A-AEDE-FA3663CB62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60818" y="3994032"/>
              <a:ext cx="1833011" cy="250097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0F23C6B4-5F52-4B32-A906-39227EB0888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1031" y="2521754"/>
              <a:ext cx="3126316" cy="29445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475892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180B5B0E-BC80-D648-9BB6-E67E79650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Export aus Word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99C0F969-586E-7949-8C60-075FE95B70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560196"/>
            <a:ext cx="6419850" cy="4616807"/>
          </a:xfrm>
        </p:spPr>
        <p:txBody>
          <a:bodyPr/>
          <a:lstStyle/>
          <a:p>
            <a:r>
              <a:rPr lang="de-DE" dirty="0">
                <a:sym typeface="Wingdings" pitchFamily="2" charset="2"/>
              </a:rPr>
              <a:t>Nur wenn die Word–Datei barrierefrei ist</a:t>
            </a:r>
          </a:p>
          <a:p>
            <a:r>
              <a:rPr lang="de-DE" dirty="0"/>
              <a:t>„Speichern unter“ </a:t>
            </a:r>
            <a:r>
              <a:rPr lang="de-DE" dirty="0">
                <a:sym typeface="Wingdings" pitchFamily="2" charset="2"/>
              </a:rPr>
              <a:t> erhält die in Word gesetzten Tags</a:t>
            </a:r>
          </a:p>
          <a:p>
            <a:pPr lvl="1"/>
            <a:r>
              <a:rPr lang="de-DE" dirty="0">
                <a:sym typeface="Wingdings" pitchFamily="2" charset="2"/>
              </a:rPr>
              <a:t>Unter „Weitere Optionen“ prüfen, ob die Tags erhalten bleiben</a:t>
            </a:r>
          </a:p>
          <a:p>
            <a:pPr lvl="1"/>
            <a:r>
              <a:rPr lang="de-DE" dirty="0">
                <a:sym typeface="Wingdings" pitchFamily="2" charset="2"/>
              </a:rPr>
              <a:t>Formulierung ist je nach Version unterschiedlich</a:t>
            </a:r>
          </a:p>
          <a:p>
            <a:pPr lvl="1"/>
            <a:r>
              <a:rPr lang="de-DE" dirty="0">
                <a:sym typeface="Wingdings" pitchFamily="2" charset="2"/>
              </a:rPr>
              <a:t>In Office 365: „Optimal für elektronische Verteilung und Barrierefreiheit (Verwendet den Microsoft Online Dienst)</a:t>
            </a:r>
            <a:endParaRPr lang="de-DE" dirty="0"/>
          </a:p>
          <a:p>
            <a:endParaRPr lang="de-DE" dirty="0"/>
          </a:p>
        </p:txBody>
      </p:sp>
      <p:pic>
        <p:nvPicPr>
          <p:cNvPr id="8" name="Grafik 7" descr="Screenshot vom Word365 Dialog zum speichern als PDF">
            <a:extLst>
              <a:ext uri="{FF2B5EF4-FFF2-40B4-BE49-F238E27FC236}">
                <a16:creationId xmlns:a16="http://schemas.microsoft.com/office/drawing/2014/main" id="{F9855C66-28E7-6D48-AA53-0D794C49B6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287" y="1667741"/>
            <a:ext cx="4210050" cy="189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349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5A7E3A9-6429-49ED-B0C8-199286DF9A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Tools für PDF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FCC84F-0C89-4862-8AE9-E214C5F3A3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PAVE-Tool:</a:t>
            </a:r>
          </a:p>
          <a:p>
            <a:pPr lvl="1"/>
            <a:r>
              <a:rPr lang="de-DE" dirty="0">
                <a:hlinkClick r:id="rId2"/>
              </a:rPr>
              <a:t>https://pave-pdf.org/index.html</a:t>
            </a:r>
            <a:endParaRPr lang="de-DE" dirty="0"/>
          </a:p>
          <a:p>
            <a:r>
              <a:rPr lang="de-DE" sz="2000" dirty="0"/>
              <a:t>Acrobat Pro/ </a:t>
            </a:r>
            <a:r>
              <a:rPr lang="de-DE" dirty="0"/>
              <a:t>Professional</a:t>
            </a:r>
          </a:p>
          <a:p>
            <a:pPr lvl="1"/>
            <a:r>
              <a:rPr lang="de-DE" dirty="0"/>
              <a:t>Unterstützt beim Erstellen und Prüfen von barrierefreien </a:t>
            </a:r>
            <a:r>
              <a:rPr lang="de-DE" dirty="0" err="1"/>
              <a:t>PDF‘s</a:t>
            </a:r>
            <a:endParaRPr lang="de-DE" dirty="0"/>
          </a:p>
          <a:p>
            <a:r>
              <a:rPr lang="en-US" dirty="0"/>
              <a:t>PDF Accessibility Checker (PAC 2021)</a:t>
            </a:r>
          </a:p>
          <a:p>
            <a:pPr lvl="1"/>
            <a:r>
              <a:rPr lang="de-DE" dirty="0"/>
              <a:t>Prüft nach UA- und WCAG-Standards</a:t>
            </a:r>
          </a:p>
          <a:p>
            <a:pPr lvl="1"/>
            <a:r>
              <a:rPr lang="de-DE" dirty="0"/>
              <a:t>Kostenlos</a:t>
            </a:r>
          </a:p>
          <a:p>
            <a:pPr lvl="1"/>
            <a:r>
              <a:rPr lang="en-US" dirty="0">
                <a:hlinkClick r:id="rId3"/>
              </a:rPr>
              <a:t>https://pdfua.foundation/de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6974229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CCE25B5-EC38-4639-82D3-5D139CDE6C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813" y="3893587"/>
            <a:ext cx="11365523" cy="1343025"/>
          </a:xfrm>
        </p:spPr>
        <p:txBody>
          <a:bodyPr/>
          <a:lstStyle/>
          <a:p>
            <a:r>
              <a:rPr lang="de-DE" dirty="0">
                <a:latin typeface="FiraGO Medium"/>
              </a:rPr>
              <a:t>Barrierefreiheit prüfen und dokumentieren </a:t>
            </a:r>
          </a:p>
        </p:txBody>
      </p:sp>
      <p:pic>
        <p:nvPicPr>
          <p:cNvPr id="3" name="Bildplatzhalter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" t="22917" r="-163" b="35939"/>
          <a:stretch/>
        </p:blipFill>
        <p:spPr>
          <a:xfrm>
            <a:off x="-15390" y="-115329"/>
            <a:ext cx="12256073" cy="3352308"/>
          </a:xfrm>
        </p:spPr>
      </p:pic>
    </p:spTree>
    <p:extLst>
      <p:ext uri="{BB962C8B-B14F-4D97-AF65-F5344CB8AC3E}">
        <p14:creationId xmlns:p14="http://schemas.microsoft.com/office/powerpoint/2010/main" val="292509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6DEC3C-C479-4DF8-ACBC-38BACB436E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Test auf Barrierefreiheit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2D11FEE1-0F6A-4B03-A001-74C61ED6F95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/>
              <a:t>Prüfmethoden</a:t>
            </a:r>
          </a:p>
          <a:p>
            <a:pPr lvl="1"/>
            <a:r>
              <a:rPr lang="de-DE" dirty="0"/>
              <a:t>Manuell: Alle Aspekte der Norm werden geprüft</a:t>
            </a:r>
          </a:p>
          <a:p>
            <a:pPr lvl="1"/>
            <a:r>
              <a:rPr lang="de-DE" dirty="0"/>
              <a:t>Automatisch: Nur die automatisiert prüfbaren werden geprüft</a:t>
            </a:r>
          </a:p>
          <a:p>
            <a:r>
              <a:rPr lang="de-DE" dirty="0"/>
              <a:t>Dienstleisterverzeichnis auf der Webseite der Bayerischen Architektenkammer </a:t>
            </a:r>
            <a:r>
              <a:rPr lang="de-DE" sz="1400" dirty="0">
                <a:hlinkClick r:id="rId2"/>
              </a:rPr>
              <a:t>https://www.byak.de/planen-und-bauen/beratungsstelle-barrierefreiheit/digital-barrierefrei/anbietersuche.html</a:t>
            </a:r>
            <a:r>
              <a:rPr lang="de-DE" sz="1400" dirty="0"/>
              <a:t> </a:t>
            </a:r>
            <a:endParaRPr lang="de-DE" sz="2000" dirty="0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7BD8C47A-8203-439E-8074-85653A91239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de-DE" dirty="0"/>
              <a:t>BITV verlangt eine Erklärung zur Barrierefreiheit, die beruht auf</a:t>
            </a:r>
          </a:p>
          <a:p>
            <a:pPr lvl="1"/>
            <a:r>
              <a:rPr lang="de-DE" dirty="0"/>
              <a:t>Selbsteinschätzung oder</a:t>
            </a:r>
          </a:p>
          <a:p>
            <a:pPr lvl="1"/>
            <a:r>
              <a:rPr lang="de-DE" dirty="0"/>
              <a:t>Externe Prüfung</a:t>
            </a:r>
          </a:p>
          <a:p>
            <a:pPr lvl="4"/>
            <a:r>
              <a:rPr lang="de-DE" dirty="0"/>
              <a:t>Zertifikat wird nicht verlangt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0300580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63BA31E-208B-4813-8A0F-11B5D0A95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Erklärung zur Barrierefreiheit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42653D5F-518E-4C6A-9D1D-36F8B8C63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Muss von jeder Seite des Webauftritts zugänglich sein </a:t>
            </a:r>
            <a:r>
              <a:rPr lang="de-DE" dirty="0">
                <a:sym typeface="Wingdings" panose="05000000000000000000" pitchFamily="2" charset="2"/>
              </a:rPr>
              <a:t> wie Impressum</a:t>
            </a:r>
          </a:p>
          <a:p>
            <a:r>
              <a:rPr lang="de-DE" dirty="0"/>
              <a:t>Muss auf einer Prüfung beruhen</a:t>
            </a:r>
          </a:p>
          <a:p>
            <a:r>
              <a:rPr lang="de-DE" dirty="0"/>
              <a:t>Enthält alle Inhalte, die nicht barrierefrei zugänglich sind</a:t>
            </a:r>
          </a:p>
          <a:p>
            <a:pPr lvl="1"/>
            <a:r>
              <a:rPr lang="de-DE" dirty="0"/>
              <a:t>Allgemeinverständlich beschreiben</a:t>
            </a:r>
          </a:p>
          <a:p>
            <a:pPr lvl="1"/>
            <a:r>
              <a:rPr lang="de-DE" dirty="0"/>
              <a:t>Wo möglich, Alternativen angeben</a:t>
            </a:r>
          </a:p>
          <a:p>
            <a:pPr lvl="1"/>
            <a:r>
              <a:rPr lang="de-DE" dirty="0"/>
              <a:t>Jährlich aktualisieren</a:t>
            </a:r>
          </a:p>
          <a:p>
            <a:r>
              <a:rPr lang="de-DE" dirty="0"/>
              <a:t>Auf Anfragen, die über diese Seite kommen, muss reagiert werden</a:t>
            </a:r>
          </a:p>
          <a:p>
            <a:r>
              <a:rPr lang="de-DE" dirty="0"/>
              <a:t>Muster: </a:t>
            </a:r>
            <a:r>
              <a:rPr lang="de-DE" dirty="0">
                <a:hlinkClick r:id="rId2"/>
              </a:rPr>
              <a:t>https://stmd.bayern.de/service/handlungsleitfaden-digitale-barrierefreiheit/mustererklaerung-zur-barrierefreiheit/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17947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8CF7D2-E81B-4B4D-B219-1AF89C16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z="2800" dirty="0"/>
              <a:t>EU 2016 / 2102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679C761-E606-4DF4-A1B4-B8CC240ABD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Mitgliedsstaaten müssen die Barrierefreiheit der Websites und mobilen Applikationen öffentlicher Stellen prüfen und an die EU berichten.</a:t>
            </a:r>
          </a:p>
          <a:p>
            <a:pPr lvl="1"/>
            <a:r>
              <a:rPr lang="de-DE" dirty="0"/>
              <a:t>In Bayern pro Jahr: </a:t>
            </a:r>
            <a:br>
              <a:rPr lang="de-DE" dirty="0"/>
            </a:br>
            <a:r>
              <a:rPr lang="de-DE" dirty="0"/>
              <a:t>11 mobile Anwendungen, 13 Websites eingehend, 230 Websites vereinfacht</a:t>
            </a:r>
          </a:p>
          <a:p>
            <a:r>
              <a:rPr lang="de-DE" dirty="0"/>
              <a:t>Zuständig: Durchsetzungs- und Überwachungsstelle beim LDBV</a:t>
            </a:r>
          </a:p>
          <a:p>
            <a:pPr lvl="1"/>
            <a:r>
              <a:rPr lang="de-DE" dirty="0"/>
              <a:t>Stichprobenziehung nach gesetzlich vorgegebenen Kriterien</a:t>
            </a:r>
          </a:p>
          <a:p>
            <a:pPr lvl="1"/>
            <a:r>
              <a:rPr lang="de-DE" dirty="0"/>
              <a:t>Ergebnis wird an den Bund und dann an die EU gemeldet</a:t>
            </a:r>
          </a:p>
        </p:txBody>
      </p:sp>
    </p:spTree>
    <p:extLst>
      <p:ext uri="{BB962C8B-B14F-4D97-AF65-F5344CB8AC3E}">
        <p14:creationId xmlns:p14="http://schemas.microsoft.com/office/powerpoint/2010/main" val="17521626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ECCE25B5-EC38-4639-82D3-5D139CDE6C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Der Weg zur barrierefreien Website</a:t>
            </a:r>
          </a:p>
        </p:txBody>
      </p:sp>
      <p:pic>
        <p:nvPicPr>
          <p:cNvPr id="26" name="Bildplatzhalter 25">
            <a:extLst>
              <a:ext uri="{FF2B5EF4-FFF2-40B4-BE49-F238E27FC236}">
                <a16:creationId xmlns:a16="http://schemas.microsoft.com/office/drawing/2014/main" id="{587A8E65-F11E-46B3-85FA-3AF336EEB2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82" b="2948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581284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8FBCB9A-6195-4F6C-87C4-96AC991B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86"/>
            <a:ext cx="9734549" cy="966431"/>
          </a:xfrm>
        </p:spPr>
        <p:txBody>
          <a:bodyPr anchor="ctr">
            <a:normAutofit/>
          </a:bodyPr>
          <a:lstStyle/>
          <a:p>
            <a:r>
              <a:rPr lang="de-DE" dirty="0"/>
              <a:t>Ihre Referenten: Thomas Ernst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A243CE0-C78D-4C2E-9F47-DC88CF2BF8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557352"/>
            <a:ext cx="7274024" cy="4619625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de-DE" dirty="0"/>
              <a:t>Zertifizierter Tester für digitale Barrierefreiheit</a:t>
            </a:r>
          </a:p>
          <a:p>
            <a:pPr>
              <a:lnSpc>
                <a:spcPct val="110000"/>
              </a:lnSpc>
            </a:pPr>
            <a:r>
              <a:rPr lang="de-DE" dirty="0"/>
              <a:t>In der Pfennigparade seit mehr als 27 Jahren</a:t>
            </a:r>
          </a:p>
          <a:p>
            <a:pPr>
              <a:lnSpc>
                <a:spcPct val="110000"/>
              </a:lnSpc>
            </a:pPr>
            <a:r>
              <a:rPr lang="de-DE" dirty="0"/>
              <a:t>Beratung und Test auf digitale Barrierefreiheit seit mehr als 10 Jahren</a:t>
            </a:r>
          </a:p>
          <a:p>
            <a:pPr>
              <a:lnSpc>
                <a:spcPct val="110000"/>
              </a:lnSpc>
            </a:pPr>
            <a:r>
              <a:rPr lang="de-DE" dirty="0"/>
              <a:t>Diplominformatiker (FH)</a:t>
            </a:r>
          </a:p>
          <a:p>
            <a:pPr>
              <a:lnSpc>
                <a:spcPct val="110000"/>
              </a:lnSpc>
            </a:pPr>
            <a:endParaRPr lang="de-DE" dirty="0"/>
          </a:p>
        </p:txBody>
      </p:sp>
      <p:grpSp>
        <p:nvGrpSpPr>
          <p:cNvPr id="4" name="Gruppieren 3" descr="Der Referent, Thomas Ernst, besitzt eine IAAP-Zertifizierung zum WAS. ">
            <a:extLst>
              <a:ext uri="{FF2B5EF4-FFF2-40B4-BE49-F238E27FC236}">
                <a16:creationId xmlns:a16="http://schemas.microsoft.com/office/drawing/2014/main" id="{C98F3A98-C852-41CD-A09D-E074B3634755}"/>
              </a:ext>
            </a:extLst>
          </p:cNvPr>
          <p:cNvGrpSpPr/>
          <p:nvPr/>
        </p:nvGrpSpPr>
        <p:grpSpPr>
          <a:xfrm>
            <a:off x="7607396" y="1575074"/>
            <a:ext cx="3763322" cy="3320777"/>
            <a:chOff x="7607396" y="1575074"/>
            <a:chExt cx="3763322" cy="3320777"/>
          </a:xfrm>
        </p:grpSpPr>
        <p:pic>
          <p:nvPicPr>
            <p:cNvPr id="5" name="Bildplatzhalter 2">
              <a:extLst>
                <a:ext uri="{FF2B5EF4-FFF2-40B4-BE49-F238E27FC236}">
                  <a16:creationId xmlns:a16="http://schemas.microsoft.com/office/drawing/2014/main" id="{A37C1B99-A5D1-4CED-A030-06315C9D7C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797" r="5" b="7053"/>
            <a:stretch/>
          </p:blipFill>
          <p:spPr>
            <a:xfrm>
              <a:off x="8112223" y="1575074"/>
              <a:ext cx="3258495" cy="2905092"/>
            </a:xfrm>
            <a:prstGeom prst="rect">
              <a:avLst/>
            </a:prstGeom>
            <a:noFill/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657D96A7-83C5-4D3D-BF02-6FF4F6429FE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7396" y="3597373"/>
              <a:ext cx="1298478" cy="1298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5205029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85DBFD-0AAA-44E2-A801-B9F23F0CF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Digital barrierefrei werden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C9ABD38-6F3F-4BB0-BEC0-14E65EF2CB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8756"/>
            <a:ext cx="9545320" cy="5024059"/>
          </a:xfrm>
        </p:spPr>
        <p:txBody>
          <a:bodyPr numCol="2" spcCol="180000"/>
          <a:lstStyle/>
          <a:p>
            <a:pPr marL="266700" indent="-266700">
              <a:buFont typeface="+mj-lt"/>
              <a:buAutoNum type="arabicPeriod"/>
            </a:pPr>
            <a:r>
              <a:rPr lang="de-DE" dirty="0"/>
              <a:t>Schaffen Sie eine klare Zuständigkeit </a:t>
            </a:r>
            <a:br>
              <a:rPr lang="de-DE" dirty="0"/>
            </a:br>
            <a:r>
              <a:rPr lang="de-DE" dirty="0"/>
              <a:t>für Digitale Barrierefreiheit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Denken Sie Barrierefreiheit von vornherein mit (neue Projekte)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Aufbau eines Wissensmanagements: Schulungen und Infomaterial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Identifizieren Sie, was barrierefrei </a:t>
            </a:r>
            <a:br>
              <a:rPr lang="de-DE" dirty="0"/>
            </a:br>
            <a:r>
              <a:rPr lang="de-DE" dirty="0"/>
              <a:t>gemacht werden muss</a:t>
            </a:r>
          </a:p>
          <a:p>
            <a:pPr lvl="1"/>
            <a:r>
              <a:rPr lang="de-DE" dirty="0"/>
              <a:t>Nach Vorgaben </a:t>
            </a:r>
            <a:br>
              <a:rPr lang="de-DE" dirty="0"/>
            </a:br>
            <a:r>
              <a:rPr lang="de-DE" dirty="0"/>
              <a:t>EU 2016/2102, EN 301 549, </a:t>
            </a:r>
            <a:br>
              <a:rPr lang="de-DE" dirty="0"/>
            </a:br>
            <a:r>
              <a:rPr lang="de-DE" dirty="0"/>
              <a:t>BITV 2.0, BayEGovV 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Testen Sie auf Barrierefreiheit </a:t>
            </a:r>
            <a:br>
              <a:rPr lang="de-DE" dirty="0"/>
            </a:br>
            <a:r>
              <a:rPr lang="de-DE" dirty="0"/>
              <a:t>(selbst oder extern)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Schreiben Sie eine </a:t>
            </a:r>
            <a:br>
              <a:rPr lang="de-DE" dirty="0"/>
            </a:br>
            <a:r>
              <a:rPr lang="de-DE" dirty="0"/>
              <a:t>Erklärung zur Barrierefreiheit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Prüfen Sie, ob Sie Dienstleister </a:t>
            </a:r>
            <a:br>
              <a:rPr lang="de-DE" dirty="0"/>
            </a:br>
            <a:r>
              <a:rPr lang="de-DE" dirty="0"/>
              <a:t>hinzuziehen wollen</a:t>
            </a:r>
          </a:p>
          <a:p>
            <a:pPr lvl="1"/>
            <a:r>
              <a:rPr lang="de-DE" dirty="0"/>
              <a:t>Qualifikation beachten</a:t>
            </a:r>
          </a:p>
          <a:p>
            <a:pPr marL="266700" indent="-266700">
              <a:buFont typeface="+mj-lt"/>
              <a:buAutoNum type="arabicPeriod"/>
            </a:pPr>
            <a:r>
              <a:rPr lang="de-DE" dirty="0"/>
              <a:t>Starten Sie klein (Tiny Habits)</a:t>
            </a:r>
          </a:p>
          <a:p>
            <a:pPr lvl="1"/>
            <a:r>
              <a:rPr lang="de-DE" dirty="0">
                <a:sym typeface="Wingdings" panose="05000000000000000000" pitchFamily="2" charset="2"/>
              </a:rPr>
              <a:t>Verwendung von Formatvorlagen und Alternativtexten (</a:t>
            </a:r>
            <a:r>
              <a:rPr lang="de-DE" dirty="0"/>
              <a:t>Dokumente und CMS)</a:t>
            </a:r>
          </a:p>
        </p:txBody>
      </p:sp>
    </p:spTree>
    <p:extLst>
      <p:ext uri="{BB962C8B-B14F-4D97-AF65-F5344CB8AC3E}">
        <p14:creationId xmlns:p14="http://schemas.microsoft.com/office/powerpoint/2010/main" val="326318562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74E55F-1E87-468A-ADDD-446FEA77EE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Handlungsleitfaden des bayerischen Staatsministeriums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E154439-2C90-45F4-89C0-5058CBB22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Muster zu Erklärung zur Barrierefreiheit</a:t>
            </a:r>
          </a:p>
          <a:p>
            <a:r>
              <a:rPr lang="de-DE" dirty="0"/>
              <a:t>Empfehlungen zur Ausschreibung</a:t>
            </a:r>
          </a:p>
          <a:p>
            <a:pPr lvl="1"/>
            <a:r>
              <a:rPr lang="de-DE" dirty="0"/>
              <a:t>Ausschlusskriterien</a:t>
            </a:r>
          </a:p>
          <a:p>
            <a:pPr lvl="2"/>
            <a:r>
              <a:rPr lang="de-DE" dirty="0"/>
              <a:t>Formulierungsvorschläge</a:t>
            </a:r>
          </a:p>
          <a:p>
            <a:pPr lvl="2"/>
            <a:r>
              <a:rPr lang="de-DE" dirty="0"/>
              <a:t>Leistungsbeschreibung, Leistungsmatrix</a:t>
            </a:r>
          </a:p>
          <a:p>
            <a:pPr lvl="1"/>
            <a:r>
              <a:rPr lang="de-DE" dirty="0"/>
              <a:t>Bewertungskriterien (Anbieter sollen Vorschläge zur Umsetzung abgeben)</a:t>
            </a:r>
          </a:p>
          <a:p>
            <a:r>
              <a:rPr lang="de-DE" dirty="0"/>
              <a:t>Empfehlung zu fachlichen Schulungen sowie begleitender und abschließender Testung</a:t>
            </a:r>
          </a:p>
          <a:p>
            <a:r>
              <a:rPr lang="de-DE" dirty="0"/>
              <a:t>Kompletter Handlungsleitfaden unter: https://stmd.bayern.de/service/handlungsleitfaden-digitale-barrierefreiheit/</a:t>
            </a:r>
          </a:p>
        </p:txBody>
      </p:sp>
    </p:spTree>
    <p:extLst>
      <p:ext uri="{BB962C8B-B14F-4D97-AF65-F5344CB8AC3E}">
        <p14:creationId xmlns:p14="http://schemas.microsoft.com/office/powerpoint/2010/main" val="397201504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A027481A-15A3-4A2C-AA99-2965F5B5C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Dienstleister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C600D1B5-6A7F-4057-9DA1-7E6D54E2D7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60196"/>
            <a:ext cx="6229350" cy="4616807"/>
          </a:xfrm>
        </p:spPr>
        <p:txBody>
          <a:bodyPr/>
          <a:lstStyle/>
          <a:p>
            <a:r>
              <a:rPr lang="de-DE" sz="1800" dirty="0"/>
              <a:t>Anbieterverzeichnis: 	</a:t>
            </a:r>
          </a:p>
          <a:p>
            <a:pPr lvl="1"/>
            <a:r>
              <a:rPr lang="de-DE" sz="1800" dirty="0">
                <a:hlinkClick r:id="rId2"/>
              </a:rPr>
              <a:t>https://www.byak.de/planen-und-bauen/beratungsstelle-barrierefreiheit/digital-barrierefrei/anbietersuche.html</a:t>
            </a:r>
            <a:r>
              <a:rPr lang="de-DE" sz="1800" dirty="0"/>
              <a:t> </a:t>
            </a:r>
          </a:p>
          <a:p>
            <a:r>
              <a:rPr lang="de-DE" sz="1800" dirty="0"/>
              <a:t>BIK BITV-Liste Sites &amp; Agenturen</a:t>
            </a:r>
          </a:p>
          <a:p>
            <a:pPr lvl="1"/>
            <a:r>
              <a:rPr lang="de-DE" sz="1800" dirty="0"/>
              <a:t>https://www.bitvtest.de/sites_und_agenturen/barrierefreie_websites.html</a:t>
            </a:r>
          </a:p>
        </p:txBody>
      </p:sp>
      <p:pic>
        <p:nvPicPr>
          <p:cNvPr id="6" name="Picture 2" descr="Screenshot Anbietersuche Bayern Barrierefrei">
            <a:extLst>
              <a:ext uri="{FF2B5EF4-FFF2-40B4-BE49-F238E27FC236}">
                <a16:creationId xmlns:a16="http://schemas.microsoft.com/office/drawing/2014/main" id="{E5428868-1A6B-4F8D-B262-7FA383B133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26223" r="28429"/>
          <a:stretch/>
        </p:blipFill>
        <p:spPr bwMode="auto">
          <a:xfrm>
            <a:off x="8162925" y="1657092"/>
            <a:ext cx="2988000" cy="1944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 descr="Screenshot Sites und Agenturen">
            <a:extLst>
              <a:ext uri="{FF2B5EF4-FFF2-40B4-BE49-F238E27FC236}">
                <a16:creationId xmlns:a16="http://schemas.microsoft.com/office/drawing/2014/main" id="{D7612EC3-D5D9-4D7E-BF46-2131B55E65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2925" y="3778176"/>
            <a:ext cx="2988000" cy="237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09609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0AAB39B-DAB1-4A3F-A8CF-A190265530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Beratungsstelle Barrierefreiheit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1D62F71-8FC6-427E-BA66-DFF8D57154E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de-DE" dirty="0">
                <a:hlinkClick r:id="rId2"/>
              </a:rPr>
              <a:t>www.byak-barrierefreiheit.de</a:t>
            </a:r>
            <a:endParaRPr lang="de-DE" dirty="0"/>
          </a:p>
          <a:p>
            <a:pPr lvl="1"/>
            <a:r>
              <a:rPr lang="de-DE" dirty="0"/>
              <a:t>Tutorials und Anleitungen</a:t>
            </a:r>
          </a:p>
          <a:p>
            <a:pPr lvl="1"/>
            <a:r>
              <a:rPr lang="de-DE" dirty="0"/>
              <a:t>Anbieterverzeichnis</a:t>
            </a:r>
          </a:p>
          <a:p>
            <a:r>
              <a:rPr lang="de-DE" dirty="0"/>
              <a:t>Kostenfreie Erstberatung</a:t>
            </a:r>
          </a:p>
          <a:p>
            <a:pPr lvl="1"/>
            <a:r>
              <a:rPr lang="de-DE" dirty="0"/>
              <a:t>Telefon +49 89 8393-4695</a:t>
            </a:r>
          </a:p>
          <a:p>
            <a:pPr lvl="1"/>
            <a:r>
              <a:rPr lang="de-DE" dirty="0">
                <a:hlinkClick r:id="rId3"/>
              </a:rPr>
              <a:t>bruder@byak-barrierefreiheit.de</a:t>
            </a:r>
            <a:endParaRPr lang="de-DE" dirty="0"/>
          </a:p>
          <a:p>
            <a:r>
              <a:rPr lang="de-DE" dirty="0"/>
              <a:t>Bleiben Sie auf dem Laufenden</a:t>
            </a:r>
          </a:p>
          <a:p>
            <a:pPr lvl="1"/>
            <a:r>
              <a:rPr lang="de-DE" dirty="0">
                <a:solidFill>
                  <a:srgbClr val="303030"/>
                </a:solidFill>
                <a:hlinkClick r:id="rId4"/>
              </a:rPr>
              <a:t>www.byak.de/digital-barrierefrei</a:t>
            </a:r>
            <a:endParaRPr lang="de-DE" dirty="0">
              <a:solidFill>
                <a:srgbClr val="303030"/>
              </a:solidFill>
            </a:endParaRPr>
          </a:p>
          <a:p>
            <a:pPr lvl="1"/>
            <a:r>
              <a:rPr lang="de-DE" dirty="0">
                <a:solidFill>
                  <a:srgbClr val="303030"/>
                </a:solidFill>
                <a:hlinkClick r:id="rId5"/>
              </a:rPr>
              <a:t>www.pfennigparade.de/podcast</a:t>
            </a:r>
            <a:r>
              <a:rPr lang="de-DE" dirty="0">
                <a:solidFill>
                  <a:srgbClr val="303030"/>
                </a:solidFill>
              </a:rPr>
              <a:t> </a:t>
            </a:r>
            <a:endParaRPr lang="de-DE" dirty="0"/>
          </a:p>
          <a:p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87FA970F-09FD-4436-8105-3A4DB90C32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838200" y="4374847"/>
            <a:ext cx="4591050" cy="1802129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467"/>
          </a:p>
        </p:txBody>
      </p:sp>
      <p:pic>
        <p:nvPicPr>
          <p:cNvPr id="6" name="Picture 2" descr="Titelbild vom Podcast Barriere? Los! Digital.">
            <a:extLst>
              <a:ext uri="{FF2B5EF4-FFF2-40B4-BE49-F238E27FC236}">
                <a16:creationId xmlns:a16="http://schemas.microsoft.com/office/drawing/2014/main" id="{91E0A587-1D34-499F-B2E8-DD8146CF581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350" y="1557351"/>
            <a:ext cx="4743450" cy="3159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474635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Unerlässliche Barrierefreiheit</a:t>
            </a:r>
          </a:p>
        </p:txBody>
      </p:sp>
      <p:sp>
        <p:nvSpPr>
          <p:cNvPr id="31" name="Inhaltsplatzhalter 2"/>
          <p:cNvSpPr>
            <a:spLocks noGrp="1"/>
          </p:cNvSpPr>
          <p:nvPr>
            <p:ph idx="1"/>
          </p:nvPr>
        </p:nvSpPr>
        <p:spPr>
          <a:xfrm>
            <a:off x="838200" y="1560198"/>
            <a:ext cx="10515600" cy="535302"/>
          </a:xfrm>
        </p:spPr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de-DE" altLang="de-DE" dirty="0"/>
              <a:t>Für 10 % ist sie unerlässlich</a:t>
            </a:r>
          </a:p>
        </p:txBody>
      </p:sp>
      <p:grpSp>
        <p:nvGrpSpPr>
          <p:cNvPr id="3" name="Gruppieren 2" descr="Grafik mit 10 Figuren, eine ist grün und neun sind blau">
            <a:extLst>
              <a:ext uri="{FF2B5EF4-FFF2-40B4-BE49-F238E27FC236}">
                <a16:creationId xmlns:a16="http://schemas.microsoft.com/office/drawing/2014/main" id="{B4FAE478-6F59-48D5-937B-5A2F860FDC4E}"/>
              </a:ext>
            </a:extLst>
          </p:cNvPr>
          <p:cNvGrpSpPr/>
          <p:nvPr/>
        </p:nvGrpSpPr>
        <p:grpSpPr>
          <a:xfrm>
            <a:off x="666047" y="2691220"/>
            <a:ext cx="9803204" cy="2256136"/>
            <a:chOff x="499534" y="2018415"/>
            <a:chExt cx="7352403" cy="1692102"/>
          </a:xfrm>
        </p:grpSpPr>
        <p:pic>
          <p:nvPicPr>
            <p:cNvPr id="30" name="Graphic 37">
              <a:extLst>
                <a:ext uri="{FF2B5EF4-FFF2-40B4-BE49-F238E27FC236}">
                  <a16:creationId xmlns:a16="http://schemas.microsoft.com/office/drawing/2014/main" id="{A8763572-CDE8-42EA-A90A-AC68614D05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9534" y="2051051"/>
              <a:ext cx="1659466" cy="1659466"/>
            </a:xfrm>
            <a:prstGeom prst="rect">
              <a:avLst/>
            </a:prstGeom>
          </p:spPr>
        </p:pic>
        <p:pic>
          <p:nvPicPr>
            <p:cNvPr id="33" name="Graphic 37">
              <a:extLst>
                <a:ext uri="{FF2B5EF4-FFF2-40B4-BE49-F238E27FC236}">
                  <a16:creationId xmlns:a16="http://schemas.microsoft.com/office/drawing/2014/main" id="{CEE7B178-DB70-4DE2-B7EF-18FCFF2FE0E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115616" y="2051051"/>
              <a:ext cx="1659466" cy="1659466"/>
            </a:xfrm>
            <a:prstGeom prst="rect">
              <a:avLst/>
            </a:prstGeom>
          </p:spPr>
        </p:pic>
        <p:pic>
          <p:nvPicPr>
            <p:cNvPr id="16" name="Graphic 37">
              <a:extLst>
                <a:ext uri="{FF2B5EF4-FFF2-40B4-BE49-F238E27FC236}">
                  <a16:creationId xmlns:a16="http://schemas.microsoft.com/office/drawing/2014/main" id="{4F63BA9F-76FE-4157-9C35-7969581361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1763688" y="2051051"/>
              <a:ext cx="1659466" cy="1659466"/>
            </a:xfrm>
            <a:prstGeom prst="rect">
              <a:avLst/>
            </a:prstGeom>
          </p:spPr>
        </p:pic>
        <p:pic>
          <p:nvPicPr>
            <p:cNvPr id="17" name="Graphic 37">
              <a:extLst>
                <a:ext uri="{FF2B5EF4-FFF2-40B4-BE49-F238E27FC236}">
                  <a16:creationId xmlns:a16="http://schemas.microsoft.com/office/drawing/2014/main" id="{FFA22723-2C55-466E-BAC8-6D2F31F1445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2411760" y="2051051"/>
              <a:ext cx="1659466" cy="1659466"/>
            </a:xfrm>
            <a:prstGeom prst="rect">
              <a:avLst/>
            </a:prstGeom>
          </p:spPr>
        </p:pic>
        <p:pic>
          <p:nvPicPr>
            <p:cNvPr id="18" name="Graphic 37">
              <a:extLst>
                <a:ext uri="{FF2B5EF4-FFF2-40B4-BE49-F238E27FC236}">
                  <a16:creationId xmlns:a16="http://schemas.microsoft.com/office/drawing/2014/main" id="{FDE54BB5-1643-4DA1-8D86-78E7B228E8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045697" y="2034733"/>
              <a:ext cx="1659466" cy="1659466"/>
            </a:xfrm>
            <a:prstGeom prst="rect">
              <a:avLst/>
            </a:prstGeom>
          </p:spPr>
        </p:pic>
        <p:pic>
          <p:nvPicPr>
            <p:cNvPr id="19" name="Graphic 37">
              <a:extLst>
                <a:ext uri="{FF2B5EF4-FFF2-40B4-BE49-F238E27FC236}">
                  <a16:creationId xmlns:a16="http://schemas.microsoft.com/office/drawing/2014/main" id="{D41BC937-1CB6-49B0-904C-B181E8638C9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68781" y="2034733"/>
              <a:ext cx="1659466" cy="1659466"/>
            </a:xfrm>
            <a:prstGeom prst="rect">
              <a:avLst/>
            </a:prstGeom>
          </p:spPr>
        </p:pic>
        <p:pic>
          <p:nvPicPr>
            <p:cNvPr id="20" name="Graphic 37">
              <a:extLst>
                <a:ext uri="{FF2B5EF4-FFF2-40B4-BE49-F238E27FC236}">
                  <a16:creationId xmlns:a16="http://schemas.microsoft.com/office/drawing/2014/main" id="{5A706726-5B8E-4E3A-99AC-BE496694A9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307542" y="2018415"/>
              <a:ext cx="1659466" cy="1659466"/>
            </a:xfrm>
            <a:prstGeom prst="rect">
              <a:avLst/>
            </a:prstGeom>
          </p:spPr>
        </p:pic>
        <p:pic>
          <p:nvPicPr>
            <p:cNvPr id="21" name="Graphic 37">
              <a:extLst>
                <a:ext uri="{FF2B5EF4-FFF2-40B4-BE49-F238E27FC236}">
                  <a16:creationId xmlns:a16="http://schemas.microsoft.com/office/drawing/2014/main" id="{A3C411F6-E29F-4D08-8749-5FFF93CBEF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4930626" y="2034733"/>
              <a:ext cx="1659466" cy="1659466"/>
            </a:xfrm>
            <a:prstGeom prst="rect">
              <a:avLst/>
            </a:prstGeom>
          </p:spPr>
        </p:pic>
        <p:pic>
          <p:nvPicPr>
            <p:cNvPr id="22" name="Graphic 37">
              <a:extLst>
                <a:ext uri="{FF2B5EF4-FFF2-40B4-BE49-F238E27FC236}">
                  <a16:creationId xmlns:a16="http://schemas.microsoft.com/office/drawing/2014/main" id="{0FF01EFF-99AB-41D1-B3AD-4EEC7A5ED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553710" y="2034733"/>
              <a:ext cx="1659466" cy="1659466"/>
            </a:xfrm>
            <a:prstGeom prst="rect">
              <a:avLst/>
            </a:prstGeom>
          </p:spPr>
        </p:pic>
        <p:pic>
          <p:nvPicPr>
            <p:cNvPr id="23" name="Graphic 37">
              <a:extLst>
                <a:ext uri="{FF2B5EF4-FFF2-40B4-BE49-F238E27FC236}">
                  <a16:creationId xmlns:a16="http://schemas.microsoft.com/office/drawing/2014/main" id="{786D78B9-2F01-4711-A945-D8B649B1F58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6192471" y="2034683"/>
              <a:ext cx="1659466" cy="1659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866685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Unerlässliche Barrierefreiheit</a:t>
            </a:r>
          </a:p>
        </p:txBody>
      </p:sp>
      <p:sp>
        <p:nvSpPr>
          <p:cNvPr id="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de-DE" altLang="de-DE" dirty="0"/>
              <a:t>Für 30 % ist sie wünschenswert.</a:t>
            </a:r>
          </a:p>
        </p:txBody>
      </p:sp>
      <p:grpSp>
        <p:nvGrpSpPr>
          <p:cNvPr id="14" name="Gruppieren 13" descr="Grafik mit 10 Figuren, vier sind grün und sechs sind blau">
            <a:extLst>
              <a:ext uri="{FF2B5EF4-FFF2-40B4-BE49-F238E27FC236}">
                <a16:creationId xmlns:a16="http://schemas.microsoft.com/office/drawing/2014/main" id="{ED90715E-B9BE-4ED7-BDF2-7042542BBFE9}"/>
              </a:ext>
            </a:extLst>
          </p:cNvPr>
          <p:cNvGrpSpPr/>
          <p:nvPr/>
        </p:nvGrpSpPr>
        <p:grpSpPr>
          <a:xfrm>
            <a:off x="666047" y="2691220"/>
            <a:ext cx="9803204" cy="2256136"/>
            <a:chOff x="499534" y="2018415"/>
            <a:chExt cx="7352403" cy="1692102"/>
          </a:xfrm>
        </p:grpSpPr>
        <p:pic>
          <p:nvPicPr>
            <p:cNvPr id="15" name="Graphic 37">
              <a:extLst>
                <a:ext uri="{FF2B5EF4-FFF2-40B4-BE49-F238E27FC236}">
                  <a16:creationId xmlns:a16="http://schemas.microsoft.com/office/drawing/2014/main" id="{73A5E5E8-5892-4BFF-A245-66ADFD18A7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9534" y="2051051"/>
              <a:ext cx="1659466" cy="1659466"/>
            </a:xfrm>
            <a:prstGeom prst="rect">
              <a:avLst/>
            </a:prstGeom>
          </p:spPr>
        </p:pic>
        <p:pic>
          <p:nvPicPr>
            <p:cNvPr id="16" name="Graphic 37">
              <a:extLst>
                <a:ext uri="{FF2B5EF4-FFF2-40B4-BE49-F238E27FC236}">
                  <a16:creationId xmlns:a16="http://schemas.microsoft.com/office/drawing/2014/main" id="{948975A2-BFA8-4B3D-9194-33307234C2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616" y="2051051"/>
              <a:ext cx="1659466" cy="1659466"/>
            </a:xfrm>
            <a:prstGeom prst="rect">
              <a:avLst/>
            </a:prstGeom>
          </p:spPr>
        </p:pic>
        <p:pic>
          <p:nvPicPr>
            <p:cNvPr id="17" name="Graphic 37">
              <a:extLst>
                <a:ext uri="{FF2B5EF4-FFF2-40B4-BE49-F238E27FC236}">
                  <a16:creationId xmlns:a16="http://schemas.microsoft.com/office/drawing/2014/main" id="{F6AB62D0-B0E4-4C2B-B380-BC81B273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63688" y="2051051"/>
              <a:ext cx="1659466" cy="1659466"/>
            </a:xfrm>
            <a:prstGeom prst="rect">
              <a:avLst/>
            </a:prstGeom>
          </p:spPr>
        </p:pic>
        <p:pic>
          <p:nvPicPr>
            <p:cNvPr id="18" name="Graphic 37">
              <a:extLst>
                <a:ext uri="{FF2B5EF4-FFF2-40B4-BE49-F238E27FC236}">
                  <a16:creationId xmlns:a16="http://schemas.microsoft.com/office/drawing/2014/main" id="{58E0851D-C71D-4283-9601-E4EE21A48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11760" y="2051051"/>
              <a:ext cx="1659466" cy="1659466"/>
            </a:xfrm>
            <a:prstGeom prst="rect">
              <a:avLst/>
            </a:prstGeom>
          </p:spPr>
        </p:pic>
        <p:pic>
          <p:nvPicPr>
            <p:cNvPr id="19" name="Graphic 37">
              <a:extLst>
                <a:ext uri="{FF2B5EF4-FFF2-40B4-BE49-F238E27FC236}">
                  <a16:creationId xmlns:a16="http://schemas.microsoft.com/office/drawing/2014/main" id="{E41997F9-5598-44FB-9F3C-B5E65A1E2A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045697" y="2034733"/>
              <a:ext cx="1659466" cy="1659466"/>
            </a:xfrm>
            <a:prstGeom prst="rect">
              <a:avLst/>
            </a:prstGeom>
          </p:spPr>
        </p:pic>
        <p:pic>
          <p:nvPicPr>
            <p:cNvPr id="20" name="Graphic 37">
              <a:extLst>
                <a:ext uri="{FF2B5EF4-FFF2-40B4-BE49-F238E27FC236}">
                  <a16:creationId xmlns:a16="http://schemas.microsoft.com/office/drawing/2014/main" id="{D0258249-4F81-4170-933C-2237DD7D3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668781" y="2034733"/>
              <a:ext cx="1659466" cy="1659466"/>
            </a:xfrm>
            <a:prstGeom prst="rect">
              <a:avLst/>
            </a:prstGeom>
          </p:spPr>
        </p:pic>
        <p:pic>
          <p:nvPicPr>
            <p:cNvPr id="21" name="Graphic 37">
              <a:extLst>
                <a:ext uri="{FF2B5EF4-FFF2-40B4-BE49-F238E27FC236}">
                  <a16:creationId xmlns:a16="http://schemas.microsoft.com/office/drawing/2014/main" id="{6F803EE9-DBDC-479C-93E6-96781729511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307542" y="2018415"/>
              <a:ext cx="1659466" cy="1659466"/>
            </a:xfrm>
            <a:prstGeom prst="rect">
              <a:avLst/>
            </a:prstGeom>
          </p:spPr>
        </p:pic>
        <p:pic>
          <p:nvPicPr>
            <p:cNvPr id="22" name="Graphic 37">
              <a:extLst>
                <a:ext uri="{FF2B5EF4-FFF2-40B4-BE49-F238E27FC236}">
                  <a16:creationId xmlns:a16="http://schemas.microsoft.com/office/drawing/2014/main" id="{D60773D0-7479-4819-8927-07AAE4AAD5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30626" y="2034733"/>
              <a:ext cx="1659466" cy="1659466"/>
            </a:xfrm>
            <a:prstGeom prst="rect">
              <a:avLst/>
            </a:prstGeom>
          </p:spPr>
        </p:pic>
        <p:pic>
          <p:nvPicPr>
            <p:cNvPr id="23" name="Graphic 37">
              <a:extLst>
                <a:ext uri="{FF2B5EF4-FFF2-40B4-BE49-F238E27FC236}">
                  <a16:creationId xmlns:a16="http://schemas.microsoft.com/office/drawing/2014/main" id="{FE872C4F-9CB1-4C82-AD27-62D4CFBEC5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5553710" y="2034733"/>
              <a:ext cx="1659466" cy="1659466"/>
            </a:xfrm>
            <a:prstGeom prst="rect">
              <a:avLst/>
            </a:prstGeom>
          </p:spPr>
        </p:pic>
        <p:pic>
          <p:nvPicPr>
            <p:cNvPr id="24" name="Graphic 37">
              <a:extLst>
                <a:ext uri="{FF2B5EF4-FFF2-40B4-BE49-F238E27FC236}">
                  <a16:creationId xmlns:a16="http://schemas.microsoft.com/office/drawing/2014/main" id="{E493E1D1-C3F0-4360-A38B-4EED450D867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2471" y="2034683"/>
              <a:ext cx="1659466" cy="1659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479599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Unerlässliche Barrierefreiheit</a:t>
            </a:r>
          </a:p>
        </p:txBody>
      </p:sp>
      <p:sp>
        <p:nvSpPr>
          <p:cNvPr id="31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spcAft>
                <a:spcPts val="800"/>
              </a:spcAft>
              <a:buNone/>
            </a:pPr>
            <a:r>
              <a:rPr lang="de-DE" altLang="de-DE" dirty="0"/>
              <a:t>Für 100 % ist sie hilfreich.</a:t>
            </a:r>
          </a:p>
        </p:txBody>
      </p:sp>
      <p:grpSp>
        <p:nvGrpSpPr>
          <p:cNvPr id="14" name="Gruppieren 13" descr="Grafik mit 10 Figuren, alle sind grün ">
            <a:extLst>
              <a:ext uri="{FF2B5EF4-FFF2-40B4-BE49-F238E27FC236}">
                <a16:creationId xmlns:a16="http://schemas.microsoft.com/office/drawing/2014/main" id="{C3697CF2-E469-4C5C-A12D-91D10CF0FCCA}"/>
              </a:ext>
            </a:extLst>
          </p:cNvPr>
          <p:cNvGrpSpPr/>
          <p:nvPr/>
        </p:nvGrpSpPr>
        <p:grpSpPr>
          <a:xfrm>
            <a:off x="666047" y="2691220"/>
            <a:ext cx="9803204" cy="2256136"/>
            <a:chOff x="499534" y="2018415"/>
            <a:chExt cx="7352403" cy="1692102"/>
          </a:xfrm>
        </p:grpSpPr>
        <p:pic>
          <p:nvPicPr>
            <p:cNvPr id="15" name="Graphic 37">
              <a:extLst>
                <a:ext uri="{FF2B5EF4-FFF2-40B4-BE49-F238E27FC236}">
                  <a16:creationId xmlns:a16="http://schemas.microsoft.com/office/drawing/2014/main" id="{078EE0B8-F9F3-4176-BC48-4A1967AD29B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499534" y="2051051"/>
              <a:ext cx="1659466" cy="1659466"/>
            </a:xfrm>
            <a:prstGeom prst="rect">
              <a:avLst/>
            </a:prstGeom>
          </p:spPr>
        </p:pic>
        <p:pic>
          <p:nvPicPr>
            <p:cNvPr id="16" name="Graphic 37">
              <a:extLst>
                <a:ext uri="{FF2B5EF4-FFF2-40B4-BE49-F238E27FC236}">
                  <a16:creationId xmlns:a16="http://schemas.microsoft.com/office/drawing/2014/main" id="{C2485202-B21F-4AE2-941E-251F67C57D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115616" y="2051051"/>
              <a:ext cx="1659466" cy="1659466"/>
            </a:xfrm>
            <a:prstGeom prst="rect">
              <a:avLst/>
            </a:prstGeom>
          </p:spPr>
        </p:pic>
        <p:pic>
          <p:nvPicPr>
            <p:cNvPr id="17" name="Graphic 37">
              <a:extLst>
                <a:ext uri="{FF2B5EF4-FFF2-40B4-BE49-F238E27FC236}">
                  <a16:creationId xmlns:a16="http://schemas.microsoft.com/office/drawing/2014/main" id="{6489A7A1-C96C-488B-9EE1-ADF37E6EF5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63688" y="2051051"/>
              <a:ext cx="1659466" cy="1659466"/>
            </a:xfrm>
            <a:prstGeom prst="rect">
              <a:avLst/>
            </a:prstGeom>
          </p:spPr>
        </p:pic>
        <p:pic>
          <p:nvPicPr>
            <p:cNvPr id="18" name="Graphic 37">
              <a:extLst>
                <a:ext uri="{FF2B5EF4-FFF2-40B4-BE49-F238E27FC236}">
                  <a16:creationId xmlns:a16="http://schemas.microsoft.com/office/drawing/2014/main" id="{3FC5A04C-9F3D-4E9B-9A7F-AA5C9D381D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11760" y="2051051"/>
              <a:ext cx="1659466" cy="1659466"/>
            </a:xfrm>
            <a:prstGeom prst="rect">
              <a:avLst/>
            </a:prstGeom>
          </p:spPr>
        </p:pic>
        <p:pic>
          <p:nvPicPr>
            <p:cNvPr id="19" name="Graphic 37">
              <a:extLst>
                <a:ext uri="{FF2B5EF4-FFF2-40B4-BE49-F238E27FC236}">
                  <a16:creationId xmlns:a16="http://schemas.microsoft.com/office/drawing/2014/main" id="{8A9C08F8-97F2-4E95-94D1-6431806309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045697" y="2034733"/>
              <a:ext cx="1659466" cy="1659466"/>
            </a:xfrm>
            <a:prstGeom prst="rect">
              <a:avLst/>
            </a:prstGeom>
          </p:spPr>
        </p:pic>
        <p:pic>
          <p:nvPicPr>
            <p:cNvPr id="20" name="Graphic 37">
              <a:extLst>
                <a:ext uri="{FF2B5EF4-FFF2-40B4-BE49-F238E27FC236}">
                  <a16:creationId xmlns:a16="http://schemas.microsoft.com/office/drawing/2014/main" id="{C0716CA0-D6A7-400B-897E-272C4065793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3668781" y="2034733"/>
              <a:ext cx="1659466" cy="1659466"/>
            </a:xfrm>
            <a:prstGeom prst="rect">
              <a:avLst/>
            </a:prstGeom>
          </p:spPr>
        </p:pic>
        <p:pic>
          <p:nvPicPr>
            <p:cNvPr id="21" name="Graphic 37">
              <a:extLst>
                <a:ext uri="{FF2B5EF4-FFF2-40B4-BE49-F238E27FC236}">
                  <a16:creationId xmlns:a16="http://schemas.microsoft.com/office/drawing/2014/main" id="{1E3F2653-E409-44E6-9150-204EFC247F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307542" y="2018415"/>
              <a:ext cx="1659466" cy="1659466"/>
            </a:xfrm>
            <a:prstGeom prst="rect">
              <a:avLst/>
            </a:prstGeom>
          </p:spPr>
        </p:pic>
        <p:pic>
          <p:nvPicPr>
            <p:cNvPr id="22" name="Graphic 37">
              <a:extLst>
                <a:ext uri="{FF2B5EF4-FFF2-40B4-BE49-F238E27FC236}">
                  <a16:creationId xmlns:a16="http://schemas.microsoft.com/office/drawing/2014/main" id="{E93649B4-4BD8-4C39-8AB0-E008D9BCAB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930626" y="2034733"/>
              <a:ext cx="1659466" cy="1659466"/>
            </a:xfrm>
            <a:prstGeom prst="rect">
              <a:avLst/>
            </a:prstGeom>
          </p:spPr>
        </p:pic>
        <p:pic>
          <p:nvPicPr>
            <p:cNvPr id="23" name="Graphic 37">
              <a:extLst>
                <a:ext uri="{FF2B5EF4-FFF2-40B4-BE49-F238E27FC236}">
                  <a16:creationId xmlns:a16="http://schemas.microsoft.com/office/drawing/2014/main" id="{94BB0122-CE6B-4446-9470-E99C80EE8A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5553710" y="2034733"/>
              <a:ext cx="1659466" cy="1659466"/>
            </a:xfrm>
            <a:prstGeom prst="rect">
              <a:avLst/>
            </a:prstGeom>
          </p:spPr>
        </p:pic>
        <p:pic>
          <p:nvPicPr>
            <p:cNvPr id="24" name="Graphic 37">
              <a:extLst>
                <a:ext uri="{FF2B5EF4-FFF2-40B4-BE49-F238E27FC236}">
                  <a16:creationId xmlns:a16="http://schemas.microsoft.com/office/drawing/2014/main" id="{EBADB52F-18BF-46DC-B861-1C601DF6D5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192471" y="2034683"/>
              <a:ext cx="1659466" cy="16594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912832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30273F2-806C-48EA-8DCD-0E78F8F3D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45784"/>
            <a:ext cx="9734549" cy="966431"/>
          </a:xfrm>
        </p:spPr>
        <p:txBody>
          <a:bodyPr>
            <a:normAutofit/>
          </a:bodyPr>
          <a:lstStyle/>
          <a:p>
            <a:r>
              <a:rPr lang="de-DE" sz="4400" dirty="0">
                <a:latin typeface="FiraGO Medium"/>
              </a:rPr>
              <a:t>Fragen? Antworten!</a:t>
            </a:r>
            <a:endParaRPr lang="de-DE" sz="4400" dirty="0"/>
          </a:p>
        </p:txBody>
      </p:sp>
    </p:spTree>
    <p:extLst>
      <p:ext uri="{BB962C8B-B14F-4D97-AF65-F5344CB8AC3E}">
        <p14:creationId xmlns:p14="http://schemas.microsoft.com/office/powerpoint/2010/main" val="340813774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88A7993A-5D3C-4175-B2F6-9B0E7556C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3537010"/>
            <a:ext cx="10515600" cy="1343025"/>
          </a:xfrm>
        </p:spPr>
        <p:txBody>
          <a:bodyPr>
            <a:normAutofit/>
          </a:bodyPr>
          <a:lstStyle/>
          <a:p>
            <a:r>
              <a:rPr lang="de-DE" dirty="0">
                <a:latin typeface="FiraGO Medium"/>
              </a:rPr>
              <a:t>Informationen und </a:t>
            </a:r>
            <a:br>
              <a:rPr lang="de-DE" dirty="0">
                <a:latin typeface="FiraGO Medium"/>
              </a:rPr>
            </a:br>
            <a:r>
              <a:rPr lang="de-DE" dirty="0">
                <a:latin typeface="FiraGO Medium"/>
              </a:rPr>
              <a:t>Download der Präsentation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7AE551B-0C87-40B0-A3AF-EE8A68824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962527"/>
            <a:ext cx="10515600" cy="1500187"/>
          </a:xfrm>
        </p:spPr>
        <p:txBody>
          <a:bodyPr>
            <a:normAutofit/>
          </a:bodyPr>
          <a:lstStyle/>
          <a:p>
            <a:r>
              <a:rPr lang="de-DE" sz="2400" dirty="0"/>
              <a:t>https://www.pfennigparade.de/workshopreihe-digitale-barrierefreiheit/ </a:t>
            </a:r>
          </a:p>
        </p:txBody>
      </p:sp>
      <p:pic>
        <p:nvPicPr>
          <p:cNvPr id="7" name="Bildplatzhalter 6">
            <a:extLst>
              <a:ext uri="{FF2B5EF4-FFF2-40B4-BE49-F238E27FC236}">
                <a16:creationId xmlns:a16="http://schemas.microsoft.com/office/drawing/2014/main" id="{8602CFBB-F731-4024-BCE4-0B45815D4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7" b="57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823653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50AF50A-B2A6-4D7D-841A-E97CB2BB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3885"/>
            <a:ext cx="10515600" cy="1343025"/>
          </a:xfrm>
        </p:spPr>
        <p:txBody>
          <a:bodyPr/>
          <a:lstStyle/>
          <a:p>
            <a:r>
              <a:rPr lang="de-DE" dirty="0"/>
              <a:t>Wer ist auf digitale Barrierefreiheit angewiesen? </a:t>
            </a:r>
          </a:p>
        </p:txBody>
      </p:sp>
      <p:pic>
        <p:nvPicPr>
          <p:cNvPr id="6" name="Bildplatzhalter 5">
            <a:extLst>
              <a:ext uri="{FF2B5EF4-FFF2-40B4-BE49-F238E27FC236}">
                <a16:creationId xmlns:a16="http://schemas.microsoft.com/office/drawing/2014/main" id="{12731AB7-7CEC-4207-A207-D6725C9F07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" t="45789" r="-52" b="10911"/>
          <a:stretch/>
        </p:blipFill>
        <p:spPr>
          <a:xfrm>
            <a:off x="0" y="-115330"/>
            <a:ext cx="12192000" cy="3334783"/>
          </a:xfrm>
        </p:spPr>
      </p:pic>
    </p:spTree>
    <p:extLst>
      <p:ext uri="{BB962C8B-B14F-4D97-AF65-F5344CB8AC3E}">
        <p14:creationId xmlns:p14="http://schemas.microsoft.com/office/powerpoint/2010/main" val="1133183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Barriere(freie) IT</a:t>
            </a:r>
          </a:p>
        </p:txBody>
      </p:sp>
      <p:pic>
        <p:nvPicPr>
          <p:cNvPr id="7" name="Grafik 6" descr="Ein Comic, bei dem ein Rollstuhlfahrer nicht selbständig an den Kuchen auf dem Tisch kommt. Der Comic verdeutlicht, dass Barrieren oft für nicht betroffene Menschen unsichtbar sind.">
            <a:extLst>
              <a:ext uri="{FF2B5EF4-FFF2-40B4-BE49-F238E27FC236}">
                <a16:creationId xmlns:a16="http://schemas.microsoft.com/office/drawing/2014/main" id="{C593728D-7D56-475A-8BA9-7E9C2EE78D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256770"/>
            <a:ext cx="6995160" cy="4969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9592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838200" y="365185"/>
            <a:ext cx="9734549" cy="966431"/>
          </a:xfrm>
        </p:spPr>
        <p:txBody>
          <a:bodyPr/>
          <a:lstStyle/>
          <a:p>
            <a:r>
              <a:rPr lang="de-DE" dirty="0"/>
              <a:t>Ziel barrierefreier IT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4CAAE01F-4973-4C01-A86F-B9707E7588E4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838200" y="1509184"/>
            <a:ext cx="10922000" cy="4656667"/>
          </a:xfrm>
        </p:spPr>
        <p:txBody>
          <a:bodyPr/>
          <a:lstStyle/>
          <a:p>
            <a:pPr marL="0" indent="0" fontAlgn="base">
              <a:buNone/>
            </a:pP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Zugänglichkeit schaffen</a:t>
            </a:r>
            <a: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  <a:t>​</a:t>
            </a:r>
            <a:endParaRPr lang="en-US" b="0" i="0" dirty="0">
              <a:solidFill>
                <a:srgbClr val="3C4743"/>
              </a:solidFill>
              <a:effectLst/>
              <a:latin typeface="Segoe UI" panose="020B0502040204020203" pitchFamily="34" charset="0"/>
            </a:endParaRPr>
          </a:p>
          <a:p>
            <a:pPr lvl="1" fontAlgn="base"/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Für jede*n Nutzende*n </a:t>
            </a:r>
            <a: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  <a:t>​</a:t>
            </a:r>
            <a:b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</a:b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- </a:t>
            </a:r>
            <a:r>
              <a:rPr lang="en-US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permanent, </a:t>
            </a: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vorübergehend</a:t>
            </a:r>
            <a:r>
              <a:rPr lang="en-US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 </a:t>
            </a:r>
            <a:r>
              <a:rPr lang="en-US" b="0" i="0" u="none" strike="noStrike" dirty="0" err="1">
                <a:solidFill>
                  <a:srgbClr val="3C4743"/>
                </a:solidFill>
                <a:effectLst/>
                <a:latin typeface="FiraGO" panose="020B0503050000020004"/>
              </a:rPr>
              <a:t>oder</a:t>
            </a:r>
            <a:r>
              <a:rPr lang="en-US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 </a:t>
            </a: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situativ</a:t>
            </a:r>
            <a:r>
              <a:rPr lang="en-US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 </a:t>
            </a: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eingeschränkt</a:t>
            </a:r>
            <a: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  <a:t>​</a:t>
            </a:r>
            <a:endParaRPr lang="en-US" b="0" i="0" dirty="0">
              <a:solidFill>
                <a:srgbClr val="3C4743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Unabhängig von der Situation </a:t>
            </a:r>
            <a: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  <a:t>​</a:t>
            </a:r>
            <a:b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</a:b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- am Arbeitsplatz oder unterwegs</a:t>
            </a:r>
            <a: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  <a:t>​</a:t>
            </a:r>
            <a:endParaRPr lang="en-US" b="0" i="0" dirty="0">
              <a:solidFill>
                <a:srgbClr val="3C4743"/>
              </a:solidFill>
              <a:effectLst/>
              <a:latin typeface="Arial" panose="020B0604020202020204" pitchFamily="34" charset="0"/>
            </a:endParaRPr>
          </a:p>
          <a:p>
            <a:pPr lvl="1" fontAlgn="base"/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Unabhängig von dem Gerät </a:t>
            </a:r>
            <a: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  <a:t>​</a:t>
            </a:r>
            <a:br>
              <a:rPr lang="en-US" b="0" i="0" dirty="0">
                <a:solidFill>
                  <a:srgbClr val="3C4743"/>
                </a:solidFill>
                <a:effectLst/>
                <a:latin typeface="FiraGO" panose="020B0503050000020004"/>
              </a:rPr>
            </a:br>
            <a:r>
              <a:rPr lang="de-DE" b="0" i="0" u="none" strike="noStrike" dirty="0">
                <a:solidFill>
                  <a:srgbClr val="3C4743"/>
                </a:solidFill>
                <a:effectLst/>
                <a:latin typeface="FiraGO" panose="020B0503050000020004"/>
              </a:rPr>
              <a:t>- ob großer Bildschirm, Smartphone oder spezielles Hilfsmittel</a:t>
            </a:r>
            <a:endParaRPr lang="en-US" b="0" i="0" dirty="0">
              <a:solidFill>
                <a:srgbClr val="3C4743"/>
              </a:solidFill>
              <a:effectLst/>
              <a:latin typeface="Arial" panose="020B0604020202020204" pitchFamily="34" charset="0"/>
            </a:endParaRPr>
          </a:p>
          <a:p>
            <a:endParaRPr lang="de-DE" dirty="0"/>
          </a:p>
        </p:txBody>
      </p:sp>
      <p:sp>
        <p:nvSpPr>
          <p:cNvPr id="3" name="Geschweifte Klammer rechts 2" descr="Geschweifte Klammer">
            <a:extLst>
              <a:ext uri="{FF2B5EF4-FFF2-40B4-BE49-F238E27FC236}">
                <a16:creationId xmlns:a16="http://schemas.microsoft.com/office/drawing/2014/main" id="{5619E947-2CB7-495F-B42F-41BFDD6F9DCF}"/>
              </a:ext>
            </a:extLst>
          </p:cNvPr>
          <p:cNvSpPr/>
          <p:nvPr/>
        </p:nvSpPr>
        <p:spPr>
          <a:xfrm>
            <a:off x="8924925" y="1257300"/>
            <a:ext cx="400050" cy="4238625"/>
          </a:xfrm>
          <a:custGeom>
            <a:avLst/>
            <a:gdLst>
              <a:gd name="connsiteX0" fmla="*/ 0 w 400050"/>
              <a:gd name="connsiteY0" fmla="*/ 0 h 4238625"/>
              <a:gd name="connsiteX1" fmla="*/ 200025 w 400050"/>
              <a:gd name="connsiteY1" fmla="*/ 33336 h 4238625"/>
              <a:gd name="connsiteX2" fmla="*/ 200025 w 400050"/>
              <a:gd name="connsiteY2" fmla="*/ 2085976 h 4238625"/>
              <a:gd name="connsiteX3" fmla="*/ 400050 w 400050"/>
              <a:gd name="connsiteY3" fmla="*/ 2119312 h 4238625"/>
              <a:gd name="connsiteX4" fmla="*/ 200025 w 400050"/>
              <a:gd name="connsiteY4" fmla="*/ 2152648 h 4238625"/>
              <a:gd name="connsiteX5" fmla="*/ 200025 w 400050"/>
              <a:gd name="connsiteY5" fmla="*/ 4205289 h 4238625"/>
              <a:gd name="connsiteX6" fmla="*/ 0 w 400050"/>
              <a:gd name="connsiteY6" fmla="*/ 4238625 h 4238625"/>
              <a:gd name="connsiteX7" fmla="*/ 0 w 400050"/>
              <a:gd name="connsiteY7" fmla="*/ 0 h 4238625"/>
              <a:gd name="connsiteX0" fmla="*/ 0 w 400050"/>
              <a:gd name="connsiteY0" fmla="*/ 0 h 4238625"/>
              <a:gd name="connsiteX1" fmla="*/ 200025 w 400050"/>
              <a:gd name="connsiteY1" fmla="*/ 33336 h 4238625"/>
              <a:gd name="connsiteX2" fmla="*/ 200025 w 400050"/>
              <a:gd name="connsiteY2" fmla="*/ 2085976 h 4238625"/>
              <a:gd name="connsiteX3" fmla="*/ 400050 w 400050"/>
              <a:gd name="connsiteY3" fmla="*/ 2119312 h 4238625"/>
              <a:gd name="connsiteX4" fmla="*/ 200025 w 400050"/>
              <a:gd name="connsiteY4" fmla="*/ 2152648 h 4238625"/>
              <a:gd name="connsiteX5" fmla="*/ 200025 w 400050"/>
              <a:gd name="connsiteY5" fmla="*/ 4205289 h 4238625"/>
              <a:gd name="connsiteX6" fmla="*/ 0 w 400050"/>
              <a:gd name="connsiteY6" fmla="*/ 4238625 h 423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0050" h="4238625" stroke="0" extrusionOk="0">
                <a:moveTo>
                  <a:pt x="0" y="0"/>
                </a:moveTo>
                <a:cubicBezTo>
                  <a:pt x="110461" y="712"/>
                  <a:pt x="197214" y="12974"/>
                  <a:pt x="200025" y="33336"/>
                </a:cubicBezTo>
                <a:cubicBezTo>
                  <a:pt x="270477" y="774211"/>
                  <a:pt x="190546" y="1588792"/>
                  <a:pt x="200025" y="2085976"/>
                </a:cubicBezTo>
                <a:cubicBezTo>
                  <a:pt x="198177" y="2096338"/>
                  <a:pt x="284254" y="2109820"/>
                  <a:pt x="400050" y="2119312"/>
                </a:cubicBezTo>
                <a:cubicBezTo>
                  <a:pt x="286860" y="2121312"/>
                  <a:pt x="200041" y="2134499"/>
                  <a:pt x="200025" y="2152648"/>
                </a:cubicBezTo>
                <a:cubicBezTo>
                  <a:pt x="340998" y="2682082"/>
                  <a:pt x="220446" y="3519138"/>
                  <a:pt x="200025" y="4205289"/>
                </a:cubicBezTo>
                <a:cubicBezTo>
                  <a:pt x="196680" y="4227303"/>
                  <a:pt x="103231" y="4234627"/>
                  <a:pt x="0" y="4238625"/>
                </a:cubicBezTo>
                <a:cubicBezTo>
                  <a:pt x="10620" y="2955029"/>
                  <a:pt x="-100838" y="1398902"/>
                  <a:pt x="0" y="0"/>
                </a:cubicBezTo>
                <a:close/>
              </a:path>
              <a:path w="400050" h="4238625" fill="none" extrusionOk="0">
                <a:moveTo>
                  <a:pt x="0" y="0"/>
                </a:moveTo>
                <a:cubicBezTo>
                  <a:pt x="113532" y="1984"/>
                  <a:pt x="200476" y="12981"/>
                  <a:pt x="200025" y="33336"/>
                </a:cubicBezTo>
                <a:cubicBezTo>
                  <a:pt x="319954" y="494565"/>
                  <a:pt x="363277" y="1451214"/>
                  <a:pt x="200025" y="2085976"/>
                </a:cubicBezTo>
                <a:cubicBezTo>
                  <a:pt x="190965" y="2109102"/>
                  <a:pt x="297087" y="2134000"/>
                  <a:pt x="400050" y="2119312"/>
                </a:cubicBezTo>
                <a:cubicBezTo>
                  <a:pt x="291227" y="2118505"/>
                  <a:pt x="200520" y="2131533"/>
                  <a:pt x="200025" y="2152648"/>
                </a:cubicBezTo>
                <a:cubicBezTo>
                  <a:pt x="92221" y="2973029"/>
                  <a:pt x="59499" y="3571174"/>
                  <a:pt x="200025" y="4205289"/>
                </a:cubicBezTo>
                <a:cubicBezTo>
                  <a:pt x="191666" y="4224946"/>
                  <a:pt x="104623" y="4233589"/>
                  <a:pt x="0" y="4238625"/>
                </a:cubicBezTo>
              </a:path>
              <a:path w="400050" h="4238625" fill="none" stroke="0" extrusionOk="0">
                <a:moveTo>
                  <a:pt x="0" y="0"/>
                </a:moveTo>
                <a:cubicBezTo>
                  <a:pt x="110112" y="934"/>
                  <a:pt x="199527" y="14445"/>
                  <a:pt x="200025" y="33336"/>
                </a:cubicBezTo>
                <a:cubicBezTo>
                  <a:pt x="244456" y="802601"/>
                  <a:pt x="253113" y="1682290"/>
                  <a:pt x="200025" y="2085976"/>
                </a:cubicBezTo>
                <a:cubicBezTo>
                  <a:pt x="186781" y="2116564"/>
                  <a:pt x="283740" y="2122151"/>
                  <a:pt x="400050" y="2119312"/>
                </a:cubicBezTo>
                <a:cubicBezTo>
                  <a:pt x="289633" y="2118942"/>
                  <a:pt x="202586" y="2136338"/>
                  <a:pt x="200025" y="2152648"/>
                </a:cubicBezTo>
                <a:cubicBezTo>
                  <a:pt x="205246" y="2553948"/>
                  <a:pt x="361143" y="3616551"/>
                  <a:pt x="200025" y="4205289"/>
                </a:cubicBezTo>
                <a:cubicBezTo>
                  <a:pt x="198335" y="4227421"/>
                  <a:pt x="105727" y="4236966"/>
                  <a:pt x="0" y="4238625"/>
                </a:cubicBezTo>
              </a:path>
            </a:pathLst>
          </a:custGeom>
          <a:ln w="28575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4134021269">
                  <a:prstGeom prst="rightBrace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4221C7B0-B1CE-41D5-8257-22421DE95C23}"/>
              </a:ext>
            </a:extLst>
          </p:cNvPr>
          <p:cNvSpPr txBox="1"/>
          <p:nvPr/>
        </p:nvSpPr>
        <p:spPr>
          <a:xfrm>
            <a:off x="9553575" y="3038058"/>
            <a:ext cx="12096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Universal Design</a:t>
            </a:r>
          </a:p>
        </p:txBody>
      </p:sp>
    </p:spTree>
    <p:extLst>
      <p:ext uri="{BB962C8B-B14F-4D97-AF65-F5344CB8AC3E}">
        <p14:creationId xmlns:p14="http://schemas.microsoft.com/office/powerpoint/2010/main" val="2466709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8C3C0-6F2A-4ACA-B3B7-53E27D57B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>
                <a:latin typeface="Calibri"/>
                <a:cs typeface="Calibri"/>
              </a:rPr>
              <a:t>Medien, Dienstleistungen und Produkte</a:t>
            </a:r>
            <a:endParaRPr lang="en-US" dirty="0">
              <a:latin typeface="Calibri"/>
              <a:cs typeface="Calibri"/>
            </a:endParaRPr>
          </a:p>
        </p:txBody>
      </p:sp>
      <p:grpSp>
        <p:nvGrpSpPr>
          <p:cNvPr id="3" name="Gruppieren 2" descr="Zu dem Bereich Dokumente gehören beispielsweise Word, Excel, Pages, PDF, Open Office, PowerPoint und Numbers.">
            <a:extLst>
              <a:ext uri="{FF2B5EF4-FFF2-40B4-BE49-F238E27FC236}">
                <a16:creationId xmlns:a16="http://schemas.microsoft.com/office/drawing/2014/main" id="{FB538E1D-2841-4A88-97E8-5DAF9AC121CE}"/>
              </a:ext>
            </a:extLst>
          </p:cNvPr>
          <p:cNvGrpSpPr/>
          <p:nvPr/>
        </p:nvGrpSpPr>
        <p:grpSpPr>
          <a:xfrm>
            <a:off x="841024" y="1555044"/>
            <a:ext cx="2494845" cy="4572000"/>
            <a:chOff x="630767" y="1166283"/>
            <a:chExt cx="1871134" cy="3429000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CD74118-5916-420A-A51D-3B9971613A2B}"/>
                </a:ext>
              </a:extLst>
            </p:cNvPr>
            <p:cNvSpPr/>
            <p:nvPr/>
          </p:nvSpPr>
          <p:spPr>
            <a:xfrm>
              <a:off x="630767" y="1166283"/>
              <a:ext cx="1871134" cy="3429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>
                <a:solidFill>
                  <a:srgbClr val="FFFFFF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D55F4744-DE2A-4762-B2A3-9EC9411F257D}"/>
                </a:ext>
              </a:extLst>
            </p:cNvPr>
            <p:cNvSpPr/>
            <p:nvPr/>
          </p:nvSpPr>
          <p:spPr>
            <a:xfrm>
              <a:off x="727075" y="1287992"/>
              <a:ext cx="1676400" cy="7450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533" dirty="0">
                  <a:solidFill>
                    <a:srgbClr val="FFFFFF"/>
                  </a:solidFill>
                  <a:cs typeface="Calibri"/>
                </a:rPr>
                <a:t>Dokumente</a:t>
              </a:r>
              <a:endParaRPr lang="de-DE" sz="2533" dirty="0">
                <a:solidFill>
                  <a:srgbClr val="FFFFFF"/>
                </a:solidFill>
              </a:endParaRPr>
            </a:p>
          </p:txBody>
        </p:sp>
        <p:pic>
          <p:nvPicPr>
            <p:cNvPr id="22" name="Picture 22">
              <a:extLst>
                <a:ext uri="{FF2B5EF4-FFF2-40B4-BE49-F238E27FC236}">
                  <a16:creationId xmlns:a16="http://schemas.microsoft.com/office/drawing/2014/main" id="{38076FCC-CDD8-4748-B484-3B1D000D6DF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28133" y="2156883"/>
              <a:ext cx="584200" cy="579967"/>
            </a:xfrm>
            <a:prstGeom prst="rect">
              <a:avLst/>
            </a:prstGeom>
          </p:spPr>
        </p:pic>
        <p:pic>
          <p:nvPicPr>
            <p:cNvPr id="26" name="Picture 26">
              <a:extLst>
                <a:ext uri="{FF2B5EF4-FFF2-40B4-BE49-F238E27FC236}">
                  <a16:creationId xmlns:a16="http://schemas.microsoft.com/office/drawing/2014/main" id="{B0289CBA-0654-497A-922D-51C931A39D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485899" y="2131483"/>
              <a:ext cx="575734" cy="575734"/>
            </a:xfrm>
            <a:prstGeom prst="rect">
              <a:avLst/>
            </a:prstGeom>
          </p:spPr>
        </p:pic>
        <p:pic>
          <p:nvPicPr>
            <p:cNvPr id="28" name="Picture 28">
              <a:extLst>
                <a:ext uri="{FF2B5EF4-FFF2-40B4-BE49-F238E27FC236}">
                  <a16:creationId xmlns:a16="http://schemas.microsoft.com/office/drawing/2014/main" id="{249F6855-CA18-4C89-8CB6-389CFA13D3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32465" y="3393017"/>
              <a:ext cx="499534" cy="499534"/>
            </a:xfrm>
            <a:prstGeom prst="rect">
              <a:avLst/>
            </a:prstGeom>
          </p:spPr>
        </p:pic>
        <p:pic>
          <p:nvPicPr>
            <p:cNvPr id="30" name="Picture 30">
              <a:extLst>
                <a:ext uri="{FF2B5EF4-FFF2-40B4-BE49-F238E27FC236}">
                  <a16:creationId xmlns:a16="http://schemas.microsoft.com/office/drawing/2014/main" id="{5008D469-5F4A-4926-9E7C-2F7A8A68C1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47333" y="2741499"/>
              <a:ext cx="440267" cy="536801"/>
            </a:xfrm>
            <a:prstGeom prst="rect">
              <a:avLst/>
            </a:prstGeom>
          </p:spPr>
        </p:pic>
        <p:pic>
          <p:nvPicPr>
            <p:cNvPr id="32" name="Picture 32">
              <a:extLst>
                <a:ext uri="{FF2B5EF4-FFF2-40B4-BE49-F238E27FC236}">
                  <a16:creationId xmlns:a16="http://schemas.microsoft.com/office/drawing/2014/main" id="{4C78333F-E1A7-45E2-9940-1BF0F6792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033" y="2880784"/>
              <a:ext cx="668867" cy="668867"/>
            </a:xfrm>
            <a:prstGeom prst="rect">
              <a:avLst/>
            </a:prstGeom>
          </p:spPr>
        </p:pic>
        <p:pic>
          <p:nvPicPr>
            <p:cNvPr id="34" name="Picture 34">
              <a:extLst>
                <a:ext uri="{FF2B5EF4-FFF2-40B4-BE49-F238E27FC236}">
                  <a16:creationId xmlns:a16="http://schemas.microsoft.com/office/drawing/2014/main" id="{177B3A34-1485-416C-897D-F9DD16067C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6599" y="3816350"/>
              <a:ext cx="575734" cy="575734"/>
            </a:xfrm>
            <a:prstGeom prst="rect">
              <a:avLst/>
            </a:prstGeom>
          </p:spPr>
        </p:pic>
        <p:pic>
          <p:nvPicPr>
            <p:cNvPr id="38" name="Picture 38">
              <a:extLst>
                <a:ext uri="{FF2B5EF4-FFF2-40B4-BE49-F238E27FC236}">
                  <a16:creationId xmlns:a16="http://schemas.microsoft.com/office/drawing/2014/main" id="{8D56D8A8-621F-4F65-B515-62F7EB8E04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81" t="15979" r="29012" b="17784"/>
            <a:stretch/>
          </p:blipFill>
          <p:spPr>
            <a:xfrm>
              <a:off x="1782234" y="3950123"/>
              <a:ext cx="605372" cy="607612"/>
            </a:xfrm>
            <a:prstGeom prst="rect">
              <a:avLst/>
            </a:prstGeom>
          </p:spPr>
        </p:pic>
      </p:grpSp>
      <p:grpSp>
        <p:nvGrpSpPr>
          <p:cNvPr id="4" name="Gruppieren 3" descr="Zu dem Bereich Medien gehören beispielsweise MP3, Facebook, Instagram, MP4, Youtube, Podcasts und Bilder.">
            <a:extLst>
              <a:ext uri="{FF2B5EF4-FFF2-40B4-BE49-F238E27FC236}">
                <a16:creationId xmlns:a16="http://schemas.microsoft.com/office/drawing/2014/main" id="{60C0EBE3-02D8-495F-90B8-A7C6F1254CF7}"/>
              </a:ext>
            </a:extLst>
          </p:cNvPr>
          <p:cNvGrpSpPr/>
          <p:nvPr/>
        </p:nvGrpSpPr>
        <p:grpSpPr>
          <a:xfrm>
            <a:off x="3482623" y="1555044"/>
            <a:ext cx="2494845" cy="4577645"/>
            <a:chOff x="2611966" y="1166283"/>
            <a:chExt cx="1871134" cy="3433234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2881B4D-BFA4-4A82-AB3E-1BC12102A91C}"/>
                </a:ext>
              </a:extLst>
            </p:cNvPr>
            <p:cNvSpPr/>
            <p:nvPr/>
          </p:nvSpPr>
          <p:spPr>
            <a:xfrm>
              <a:off x="2611966" y="1166283"/>
              <a:ext cx="1871134" cy="3429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>
                <a:solidFill>
                  <a:srgbClr val="FFFFFF"/>
                </a:solidFill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A5488BB-FCEF-4471-8289-8C6C6B955FCA}"/>
                </a:ext>
              </a:extLst>
            </p:cNvPr>
            <p:cNvSpPr/>
            <p:nvPr/>
          </p:nvSpPr>
          <p:spPr>
            <a:xfrm>
              <a:off x="2708275" y="1287992"/>
              <a:ext cx="1676400" cy="7450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33" dirty="0">
                  <a:solidFill>
                    <a:srgbClr val="FFFFFF"/>
                  </a:solidFill>
                  <a:cs typeface="Calibri"/>
                </a:rPr>
                <a:t>Medien</a:t>
              </a:r>
              <a:endParaRPr lang="en-US" sz="2533" dirty="0" err="1">
                <a:solidFill>
                  <a:srgbClr val="FFFFFF"/>
                </a:solidFill>
              </a:endParaRPr>
            </a:p>
          </p:txBody>
        </p:sp>
        <p:pic>
          <p:nvPicPr>
            <p:cNvPr id="40" name="Picture 40">
              <a:extLst>
                <a:ext uri="{FF2B5EF4-FFF2-40B4-BE49-F238E27FC236}">
                  <a16:creationId xmlns:a16="http://schemas.microsoft.com/office/drawing/2014/main" id="{A13FEB6B-A243-4D44-9719-77EE36FE9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671233" y="2101850"/>
              <a:ext cx="643468" cy="639234"/>
            </a:xfrm>
            <a:prstGeom prst="rect">
              <a:avLst/>
            </a:prstGeom>
          </p:spPr>
        </p:pic>
        <p:pic>
          <p:nvPicPr>
            <p:cNvPr id="42" name="Picture 42">
              <a:extLst>
                <a:ext uri="{FF2B5EF4-FFF2-40B4-BE49-F238E27FC236}">
                  <a16:creationId xmlns:a16="http://schemas.microsoft.com/office/drawing/2014/main" id="{D5FA2DA4-625B-46CA-8D87-BABE360C2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44333" y="2664883"/>
              <a:ext cx="584200" cy="584200"/>
            </a:xfrm>
            <a:prstGeom prst="rect">
              <a:avLst/>
            </a:prstGeom>
          </p:spPr>
        </p:pic>
        <p:pic>
          <p:nvPicPr>
            <p:cNvPr id="44" name="Picture 44">
              <a:extLst>
                <a:ext uri="{FF2B5EF4-FFF2-40B4-BE49-F238E27FC236}">
                  <a16:creationId xmlns:a16="http://schemas.microsoft.com/office/drawing/2014/main" id="{B6FFDA61-17EB-42F9-B200-647A6F06C6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0800" y="2106083"/>
              <a:ext cx="491067" cy="491067"/>
            </a:xfrm>
            <a:prstGeom prst="rect">
              <a:avLst/>
            </a:prstGeom>
          </p:spPr>
        </p:pic>
        <p:pic>
          <p:nvPicPr>
            <p:cNvPr id="46" name="Picture 46">
              <a:extLst>
                <a:ext uri="{FF2B5EF4-FFF2-40B4-BE49-F238E27FC236}">
                  <a16:creationId xmlns:a16="http://schemas.microsoft.com/office/drawing/2014/main" id="{95660F5C-78F6-43B2-AE03-D6748FAEB1F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17801" y="2966393"/>
              <a:ext cx="516466" cy="514581"/>
            </a:xfrm>
            <a:prstGeom prst="rect">
              <a:avLst/>
            </a:prstGeom>
          </p:spPr>
        </p:pic>
        <p:pic>
          <p:nvPicPr>
            <p:cNvPr id="48" name="Picture 48">
              <a:extLst>
                <a:ext uri="{FF2B5EF4-FFF2-40B4-BE49-F238E27FC236}">
                  <a16:creationId xmlns:a16="http://schemas.microsoft.com/office/drawing/2014/main" id="{6D607B94-F47F-4146-9868-14C0F683F9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3000" y="3325283"/>
              <a:ext cx="491067" cy="491067"/>
            </a:xfrm>
            <a:prstGeom prst="rect">
              <a:avLst/>
            </a:prstGeom>
          </p:spPr>
        </p:pic>
        <p:pic>
          <p:nvPicPr>
            <p:cNvPr id="50" name="Picture 50">
              <a:extLst>
                <a:ext uri="{FF2B5EF4-FFF2-40B4-BE49-F238E27FC236}">
                  <a16:creationId xmlns:a16="http://schemas.microsoft.com/office/drawing/2014/main" id="{D66C8D4B-19CC-4184-AF55-51AC742FA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26833" y="3697817"/>
              <a:ext cx="520700" cy="524933"/>
            </a:xfrm>
            <a:prstGeom prst="rect">
              <a:avLst/>
            </a:prstGeom>
          </p:spPr>
        </p:pic>
        <p:pic>
          <p:nvPicPr>
            <p:cNvPr id="52" name="Picture 52">
              <a:extLst>
                <a:ext uri="{FF2B5EF4-FFF2-40B4-BE49-F238E27FC236}">
                  <a16:creationId xmlns:a16="http://schemas.microsoft.com/office/drawing/2014/main" id="{F886B2B5-2BFA-4693-87C4-958C5F5462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82999" y="3845983"/>
              <a:ext cx="753534" cy="753534"/>
            </a:xfrm>
            <a:prstGeom prst="rect">
              <a:avLst/>
            </a:prstGeom>
          </p:spPr>
        </p:pic>
      </p:grpSp>
      <p:grpSp>
        <p:nvGrpSpPr>
          <p:cNvPr id="6" name="Gruppieren 5" descr="Zu dem Bereich Webseiten gehören beispielsweise WordPress, Joomla, HTML, PHP und Typo3.">
            <a:extLst>
              <a:ext uri="{FF2B5EF4-FFF2-40B4-BE49-F238E27FC236}">
                <a16:creationId xmlns:a16="http://schemas.microsoft.com/office/drawing/2014/main" id="{8DDFAB19-A8A7-4C7E-B417-487573AC51C7}"/>
              </a:ext>
            </a:extLst>
          </p:cNvPr>
          <p:cNvGrpSpPr/>
          <p:nvPr/>
        </p:nvGrpSpPr>
        <p:grpSpPr>
          <a:xfrm>
            <a:off x="6124224" y="1555043"/>
            <a:ext cx="2494845" cy="4572000"/>
            <a:chOff x="4593167" y="1166282"/>
            <a:chExt cx="1871134" cy="3429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5B1E444-B96C-4801-93B6-BA2A361A8BF4}"/>
                </a:ext>
              </a:extLst>
            </p:cNvPr>
            <p:cNvSpPr/>
            <p:nvPr/>
          </p:nvSpPr>
          <p:spPr>
            <a:xfrm>
              <a:off x="4593167" y="1166282"/>
              <a:ext cx="1871134" cy="3429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>
                <a:solidFill>
                  <a:srgbClr val="FFFFFF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E6934788-58E6-412E-BCE7-BED50E455D7D}"/>
                </a:ext>
              </a:extLst>
            </p:cNvPr>
            <p:cNvSpPr/>
            <p:nvPr/>
          </p:nvSpPr>
          <p:spPr>
            <a:xfrm>
              <a:off x="4689474" y="1287991"/>
              <a:ext cx="1676400" cy="7450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de-DE" sz="2533" dirty="0">
                  <a:solidFill>
                    <a:srgbClr val="FFFFFF"/>
                  </a:solidFill>
                  <a:cs typeface="Calibri"/>
                </a:rPr>
                <a:t>Webseiten</a:t>
              </a:r>
              <a:endParaRPr lang="de-DE" sz="2533" dirty="0">
                <a:solidFill>
                  <a:srgbClr val="FFFFFF"/>
                </a:solidFill>
              </a:endParaRPr>
            </a:p>
          </p:txBody>
        </p:sp>
        <p:pic>
          <p:nvPicPr>
            <p:cNvPr id="54" name="Picture 54">
              <a:extLst>
                <a:ext uri="{FF2B5EF4-FFF2-40B4-BE49-F238E27FC236}">
                  <a16:creationId xmlns:a16="http://schemas.microsoft.com/office/drawing/2014/main" id="{5E431F56-B3BA-4F12-A99F-F5166E9AF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0600" y="2220383"/>
              <a:ext cx="491067" cy="491067"/>
            </a:xfrm>
            <a:prstGeom prst="rect">
              <a:avLst/>
            </a:prstGeom>
          </p:spPr>
        </p:pic>
        <p:pic>
          <p:nvPicPr>
            <p:cNvPr id="56" name="Picture 56">
              <a:extLst>
                <a:ext uri="{FF2B5EF4-FFF2-40B4-BE49-F238E27FC236}">
                  <a16:creationId xmlns:a16="http://schemas.microsoft.com/office/drawing/2014/main" id="{17C4ADA3-5007-4C0B-A517-C1789C6133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03333" y="2465917"/>
              <a:ext cx="626534" cy="626534"/>
            </a:xfrm>
            <a:prstGeom prst="rect">
              <a:avLst/>
            </a:prstGeom>
          </p:spPr>
        </p:pic>
        <p:pic>
          <p:nvPicPr>
            <p:cNvPr id="58" name="Picture 58">
              <a:extLst>
                <a:ext uri="{FF2B5EF4-FFF2-40B4-BE49-F238E27FC236}">
                  <a16:creationId xmlns:a16="http://schemas.microsoft.com/office/drawing/2014/main" id="{B1B0AB84-DFA3-4408-930B-DC9A945B4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92886" y="2990003"/>
              <a:ext cx="568959" cy="568959"/>
            </a:xfrm>
            <a:prstGeom prst="rect">
              <a:avLst/>
            </a:prstGeom>
          </p:spPr>
        </p:pic>
        <p:pic>
          <p:nvPicPr>
            <p:cNvPr id="60" name="Picture 60">
              <a:extLst>
                <a:ext uri="{FF2B5EF4-FFF2-40B4-BE49-F238E27FC236}">
                  <a16:creationId xmlns:a16="http://schemas.microsoft.com/office/drawing/2014/main" id="{1CED5F0E-CBEB-412C-A63C-67D0542C6D9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30485" y="3448202"/>
              <a:ext cx="499229" cy="503462"/>
            </a:xfrm>
            <a:prstGeom prst="rect">
              <a:avLst/>
            </a:prstGeom>
          </p:spPr>
        </p:pic>
        <p:pic>
          <p:nvPicPr>
            <p:cNvPr id="62" name="Picture 62">
              <a:extLst>
                <a:ext uri="{FF2B5EF4-FFF2-40B4-BE49-F238E27FC236}">
                  <a16:creationId xmlns:a16="http://schemas.microsoft.com/office/drawing/2014/main" id="{C1F43D17-C398-4441-9520-6F26C8B445D3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99541" y="3895725"/>
              <a:ext cx="493184" cy="493184"/>
            </a:xfrm>
            <a:prstGeom prst="rect">
              <a:avLst/>
            </a:prstGeom>
          </p:spPr>
        </p:pic>
      </p:grpSp>
      <p:grpSp>
        <p:nvGrpSpPr>
          <p:cNvPr id="7" name="Gruppieren 6" descr="Zu dem Bereich E-Services gehören beispielsweise Online-Shopping, digitale Bibliotheken, Moodle, Smart Home und Wikipedia.">
            <a:extLst>
              <a:ext uri="{FF2B5EF4-FFF2-40B4-BE49-F238E27FC236}">
                <a16:creationId xmlns:a16="http://schemas.microsoft.com/office/drawing/2014/main" id="{01E02CDB-032F-4648-9157-8B8B92755B6B}"/>
              </a:ext>
            </a:extLst>
          </p:cNvPr>
          <p:cNvGrpSpPr/>
          <p:nvPr/>
        </p:nvGrpSpPr>
        <p:grpSpPr>
          <a:xfrm>
            <a:off x="8760180" y="1555043"/>
            <a:ext cx="2494845" cy="4572000"/>
            <a:chOff x="6570134" y="1166282"/>
            <a:chExt cx="1871134" cy="342900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9F2E3D-ED2A-4681-8982-713286CE96D7}"/>
                </a:ext>
              </a:extLst>
            </p:cNvPr>
            <p:cNvSpPr/>
            <p:nvPr/>
          </p:nvSpPr>
          <p:spPr>
            <a:xfrm>
              <a:off x="6570134" y="1166282"/>
              <a:ext cx="1871134" cy="3429000"/>
            </a:xfrm>
            <a:prstGeom prst="rect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533">
                <a:solidFill>
                  <a:srgbClr val="FFFFFF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5A0DC43-C39F-4987-B1C5-C36C49ABF989}"/>
                </a:ext>
              </a:extLst>
            </p:cNvPr>
            <p:cNvSpPr/>
            <p:nvPr/>
          </p:nvSpPr>
          <p:spPr>
            <a:xfrm>
              <a:off x="6666442" y="1287992"/>
              <a:ext cx="1676400" cy="745067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533" dirty="0">
                  <a:solidFill>
                    <a:srgbClr val="FFFFFF"/>
                  </a:solidFill>
                  <a:cs typeface="Calibri"/>
                </a:rPr>
                <a:t>E-Services</a:t>
              </a:r>
              <a:endParaRPr lang="en-US" sz="2533" dirty="0" err="1">
                <a:solidFill>
                  <a:srgbClr val="FFFFFF"/>
                </a:solidFill>
              </a:endParaRPr>
            </a:p>
          </p:txBody>
        </p:sp>
        <p:pic>
          <p:nvPicPr>
            <p:cNvPr id="64" name="Picture 64">
              <a:extLst>
                <a:ext uri="{FF2B5EF4-FFF2-40B4-BE49-F238E27FC236}">
                  <a16:creationId xmlns:a16="http://schemas.microsoft.com/office/drawing/2014/main" id="{15BABBD3-75AF-4A12-B412-EC16DF4C5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5232" y="2110317"/>
              <a:ext cx="533401" cy="546101"/>
            </a:xfrm>
            <a:prstGeom prst="rect">
              <a:avLst/>
            </a:prstGeom>
          </p:spPr>
        </p:pic>
        <p:pic>
          <p:nvPicPr>
            <p:cNvPr id="66" name="Picture 66">
              <a:extLst>
                <a:ext uri="{FF2B5EF4-FFF2-40B4-BE49-F238E27FC236}">
                  <a16:creationId xmlns:a16="http://schemas.microsoft.com/office/drawing/2014/main" id="{891F5B10-6573-41C3-9062-41655B3F4EE0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80299" y="2326217"/>
              <a:ext cx="601134" cy="601134"/>
            </a:xfrm>
            <a:prstGeom prst="rect">
              <a:avLst/>
            </a:prstGeom>
          </p:spPr>
        </p:pic>
        <p:pic>
          <p:nvPicPr>
            <p:cNvPr id="68" name="Picture 68">
              <a:extLst>
                <a:ext uri="{FF2B5EF4-FFF2-40B4-BE49-F238E27FC236}">
                  <a16:creationId xmlns:a16="http://schemas.microsoft.com/office/drawing/2014/main" id="{711F91E0-4FAF-461B-8C87-CD19E7480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28366" y="2927350"/>
              <a:ext cx="537634" cy="541867"/>
            </a:xfrm>
            <a:prstGeom prst="rect">
              <a:avLst/>
            </a:prstGeom>
          </p:spPr>
        </p:pic>
        <p:pic>
          <p:nvPicPr>
            <p:cNvPr id="70" name="Picture 70">
              <a:extLst>
                <a:ext uri="{FF2B5EF4-FFF2-40B4-BE49-F238E27FC236}">
                  <a16:creationId xmlns:a16="http://schemas.microsoft.com/office/drawing/2014/main" id="{C0B1DFC7-3AFA-4682-91D1-C977A4B1F722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20000" y="3134783"/>
              <a:ext cx="516467" cy="516467"/>
            </a:xfrm>
            <a:prstGeom prst="rect">
              <a:avLst/>
            </a:prstGeom>
          </p:spPr>
        </p:pic>
        <p:pic>
          <p:nvPicPr>
            <p:cNvPr id="74" name="Picture 74">
              <a:extLst>
                <a:ext uri="{FF2B5EF4-FFF2-40B4-BE49-F238E27FC236}">
                  <a16:creationId xmlns:a16="http://schemas.microsoft.com/office/drawing/2014/main" id="{99BE113C-1D22-4E73-B3BE-529ABD2D25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1500" y="3817027"/>
              <a:ext cx="630767" cy="5786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63021240"/>
      </p:ext>
    </p:extLst>
  </p:cSld>
  <p:clrMapOvr>
    <a:masterClrMapping/>
  </p:clrMapOvr>
</p:sld>
</file>

<file path=ppt/theme/theme1.xml><?xml version="1.0" encoding="utf-8"?>
<a:theme xmlns:a="http://schemas.openxmlformats.org/drawingml/2006/main" name="PP-BArrierefrei">
  <a:themeElements>
    <a:clrScheme name="Pfennigparade">
      <a:dk1>
        <a:srgbClr val="3C4743"/>
      </a:dk1>
      <a:lt1>
        <a:srgbClr val="EDF1F5"/>
      </a:lt1>
      <a:dk2>
        <a:srgbClr val="000000"/>
      </a:dk2>
      <a:lt2>
        <a:srgbClr val="FFFFFF"/>
      </a:lt2>
      <a:accent1>
        <a:srgbClr val="00837D"/>
      </a:accent1>
      <a:accent2>
        <a:srgbClr val="CC0000"/>
      </a:accent2>
      <a:accent3>
        <a:srgbClr val="FF9900"/>
      </a:accent3>
      <a:accent4>
        <a:srgbClr val="669933"/>
      </a:accent4>
      <a:accent5>
        <a:srgbClr val="12A0D0"/>
      </a:accent5>
      <a:accent6>
        <a:srgbClr val="BBCD41"/>
      </a:accent6>
      <a:hlink>
        <a:srgbClr val="255669"/>
      </a:hlink>
      <a:folHlink>
        <a:srgbClr val="255669"/>
      </a:folHlink>
    </a:clrScheme>
    <a:fontScheme name="Office">
      <a:majorFont>
        <a:latin typeface="FiraGO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FiraGO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P-BArrierefrei" id="{1FF48A47-F212-4E9F-98E0-365C64F7E331}" vid="{3A8F9DC3-2D4F-43B4-B18C-62B01DBEE5AF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C13DA686E7A684EBD2F8230303132D4" ma:contentTypeVersion="12" ma:contentTypeDescription="Ein neues Dokument erstellen." ma:contentTypeScope="" ma:versionID="fec25f540aa50871aa26df6169ee1a5e">
  <xsd:schema xmlns:xsd="http://www.w3.org/2001/XMLSchema" xmlns:xs="http://www.w3.org/2001/XMLSchema" xmlns:p="http://schemas.microsoft.com/office/2006/metadata/properties" xmlns:ns2="c48a47d9-7af4-459a-a37b-2fd2ff52f0a2" xmlns:ns3="a597118e-754a-472b-a927-1d0c12079bcb" targetNamespace="http://schemas.microsoft.com/office/2006/metadata/properties" ma:root="true" ma:fieldsID="b77ed6f29ee4621f64f3727b73da80b3" ns2:_="" ns3:_="">
    <xsd:import namespace="c48a47d9-7af4-459a-a37b-2fd2ff52f0a2"/>
    <xsd:import namespace="a597118e-754a-472b-a927-1d0c12079bc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8a47d9-7af4-459a-a37b-2fd2ff52f0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97118e-754a-472b-a927-1d0c12079b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39C2A91-FD80-4110-BCCF-EF3A087F6D5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99168A2-7C68-4CA6-B39C-F1B291D39D68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E88AC5F-62EE-47BE-A5E7-0F1A0E1D65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48a47d9-7af4-459a-a37b-2fd2ff52f0a2"/>
    <ds:schemaRef ds:uri="a597118e-754a-472b-a927-1d0c12079bc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1818</Words>
  <Application>Microsoft Office PowerPoint</Application>
  <PresentationFormat>Breitbild</PresentationFormat>
  <Paragraphs>330</Paragraphs>
  <Slides>58</Slides>
  <Notes>7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58</vt:i4>
      </vt:variant>
    </vt:vector>
  </HeadingPairs>
  <TitlesOfParts>
    <vt:vector size="67" baseType="lpstr">
      <vt:lpstr>Arial</vt:lpstr>
      <vt:lpstr>Calibri</vt:lpstr>
      <vt:lpstr>Courier New</vt:lpstr>
      <vt:lpstr>FiraGO</vt:lpstr>
      <vt:lpstr>FiraGO Medium</vt:lpstr>
      <vt:lpstr>Segoe UI</vt:lpstr>
      <vt:lpstr>Symbol</vt:lpstr>
      <vt:lpstr>Wingdings</vt:lpstr>
      <vt:lpstr>PP-BArrierefrei</vt:lpstr>
      <vt:lpstr>Digitale Barrierefreiheit</vt:lpstr>
      <vt:lpstr>Unsere Themen</vt:lpstr>
      <vt:lpstr>Bayern Barrierefrei</vt:lpstr>
      <vt:lpstr>Ihre Referenten: Dennis Bruder </vt:lpstr>
      <vt:lpstr>Ihre Referenten: Thomas Ernst</vt:lpstr>
      <vt:lpstr>Wer ist auf digitale Barrierefreiheit angewiesen? </vt:lpstr>
      <vt:lpstr>Barriere(freie) IT</vt:lpstr>
      <vt:lpstr>Ziel barrierefreier IT</vt:lpstr>
      <vt:lpstr>Medien, Dienstleistungen und Produkte</vt:lpstr>
      <vt:lpstr>Übersicht: Einschränkungen</vt:lpstr>
      <vt:lpstr>Einschränkungen anhand von Persona</vt:lpstr>
      <vt:lpstr>Reinhard (54) Verwaltungsangestellter  Blind</vt:lpstr>
      <vt:lpstr>Lea (16) Schülerin Gehörlos</vt:lpstr>
      <vt:lpstr>Antonia (24) Auf Ausbildungssuche  Cerebralparese/ „Spastik“</vt:lpstr>
      <vt:lpstr>Philipp (27) Marketing  Rot-Grün-Schwäche, kurzsichtig</vt:lpstr>
      <vt:lpstr>Martin (46), Rentner, früher Programmierer Konzentrationsschwäche, Schädel-Hirn-Trauma</vt:lpstr>
      <vt:lpstr>Zugang zu Inhalten</vt:lpstr>
      <vt:lpstr>Screenreader</vt:lpstr>
      <vt:lpstr>Die vier Prinzipien der digitalen Barrierefreiheit</vt:lpstr>
      <vt:lpstr>WCAG</vt:lpstr>
      <vt:lpstr>WCAG -  4 Prinzipien</vt:lpstr>
      <vt:lpstr>Prinzip 1: Wahrnehmbar – Unterscheidbar: Farbkontraste</vt:lpstr>
      <vt:lpstr>Prinzip 2: Bedienbar – Navigierbar: Tastaturfokus</vt:lpstr>
      <vt:lpstr>Prinzip 3: Verständlich - Hilfestellung bei der Eingabe: Formulare</vt:lpstr>
      <vt:lpstr>Prinzip 4: Robust – Kompatibel: valides HTML</vt:lpstr>
      <vt:lpstr>Barrierefreie digitale Inhalte – alle ziehen an einem Strang</vt:lpstr>
      <vt:lpstr>Online-Redaktion</vt:lpstr>
      <vt:lpstr>Struktur: Überschriften</vt:lpstr>
      <vt:lpstr>Struktur: Formatierungen und Vorlagen</vt:lpstr>
      <vt:lpstr>Inhalt: Text</vt:lpstr>
      <vt:lpstr>Inhalt: Beschreibende Links</vt:lpstr>
      <vt:lpstr>2-Sinne Prinzip </vt:lpstr>
      <vt:lpstr>Bilder: Alternativtexte</vt:lpstr>
      <vt:lpstr>Bilder: Illustrierendes Bild</vt:lpstr>
      <vt:lpstr>Bilder: Schriftgrafik</vt:lpstr>
      <vt:lpstr>Bilder: Schmuckgrafik</vt:lpstr>
      <vt:lpstr>Beispiel verlinktes Bild</vt:lpstr>
      <vt:lpstr>Medien auf Websites</vt:lpstr>
      <vt:lpstr>Videos mit Untertiteln</vt:lpstr>
      <vt:lpstr>Audiobeiträge mit Transkript</vt:lpstr>
      <vt:lpstr>Barrierefreie Dokumente</vt:lpstr>
      <vt:lpstr>Barrierefreie Dokumente</vt:lpstr>
      <vt:lpstr>Export aus Word</vt:lpstr>
      <vt:lpstr>Tools für PDF</vt:lpstr>
      <vt:lpstr>Barrierefreiheit prüfen und dokumentieren </vt:lpstr>
      <vt:lpstr>Test auf Barrierefreiheit</vt:lpstr>
      <vt:lpstr>Erklärung zur Barrierefreiheit</vt:lpstr>
      <vt:lpstr>EU 2016 / 2102</vt:lpstr>
      <vt:lpstr>Der Weg zur barrierefreien Website</vt:lpstr>
      <vt:lpstr>Digital barrierefrei werden</vt:lpstr>
      <vt:lpstr>Handlungsleitfaden des bayerischen Staatsministeriums</vt:lpstr>
      <vt:lpstr>Dienstleister</vt:lpstr>
      <vt:lpstr>Beratungsstelle Barrierefreiheit</vt:lpstr>
      <vt:lpstr>Unerlässliche Barrierefreiheit</vt:lpstr>
      <vt:lpstr>Unerlässliche Barrierefreiheit</vt:lpstr>
      <vt:lpstr>Unerlässliche Barrierefreiheit</vt:lpstr>
      <vt:lpstr>Fragen? Antworten!</vt:lpstr>
      <vt:lpstr>Informationen und  Download der 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Einschränkung</dc:title>
  <dc:creator>Bruder, Dennis</dc:creator>
  <cp:lastModifiedBy>Bruder, Dennis</cp:lastModifiedBy>
  <cp:revision>136</cp:revision>
  <dcterms:created xsi:type="dcterms:W3CDTF">2021-11-10T06:50:58Z</dcterms:created>
  <dcterms:modified xsi:type="dcterms:W3CDTF">2022-03-23T07:10:18Z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0x0101003C13DA686E7A684EBD2F8230303132D4</vt:lpwstr>
  </property>
</Properties>
</file>